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57" r:id="rId5"/>
    <p:sldId id="258" r:id="rId6"/>
    <p:sldId id="266" r:id="rId7"/>
    <p:sldId id="267" r:id="rId8"/>
    <p:sldId id="259" r:id="rId9"/>
    <p:sldId id="273" r:id="rId10"/>
    <p:sldId id="274" r:id="rId11"/>
    <p:sldId id="275" r:id="rId12"/>
    <p:sldId id="276" r:id="rId13"/>
    <p:sldId id="278" r:id="rId14"/>
    <p:sldId id="279" r:id="rId15"/>
    <p:sldId id="264" r:id="rId16"/>
    <p:sldId id="281" r:id="rId17"/>
    <p:sldId id="280" r:id="rId18"/>
    <p:sldId id="277" r:id="rId19"/>
    <p:sldId id="262" r:id="rId20"/>
    <p:sldId id="272" r:id="rId21"/>
    <p:sldId id="269" r:id="rId22"/>
    <p:sldId id="261" r:id="rId23"/>
    <p:sldId id="263" r:id="rId24"/>
    <p:sldId id="260" r:id="rId25"/>
    <p:sldId id="27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8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5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6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1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7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4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7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0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06E2-C241-4C8F-9328-C18268692A84}" type="datetimeFigureOut">
              <a:rPr lang="en-GB" smtClean="0"/>
              <a:t>28/01/2014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EBFC-0FE7-4672-AD65-87DF4EB97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6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angram" TargetMode="External"/><Relationship Id="rId3" Type="http://schemas.openxmlformats.org/officeDocument/2006/relationships/hyperlink" Target="http://en.wikipedia.org/wiki/Square_(geometry)" TargetMode="External"/><Relationship Id="rId7" Type="http://schemas.openxmlformats.org/officeDocument/2006/relationships/hyperlink" Target="http://en.wikipedia.org/wiki/Mirror_image" TargetMode="External"/><Relationship Id="rId2" Type="http://schemas.openxmlformats.org/officeDocument/2006/relationships/hyperlink" Target="http://en.wikipedia.org/wiki/Right_Angle_Triangl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Rotational_symmetry" TargetMode="External"/><Relationship Id="rId5" Type="http://schemas.openxmlformats.org/officeDocument/2006/relationships/hyperlink" Target="http://en.wikipedia.org/wiki/Reflection_symmetry" TargetMode="External"/><Relationship Id="rId4" Type="http://schemas.openxmlformats.org/officeDocument/2006/relationships/hyperlink" Target="http://en.wikipedia.org/wiki/Parallelogra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orld_War_I" TargetMode="External"/><Relationship Id="rId3" Type="http://schemas.openxmlformats.org/officeDocument/2006/relationships/hyperlink" Target="http://en.wikipedia.org/wiki/Pinyin" TargetMode="External"/><Relationship Id="rId7" Type="http://schemas.openxmlformats.org/officeDocument/2006/relationships/hyperlink" Target="http://en.wikipedia.org/wiki/Europe" TargetMode="External"/><Relationship Id="rId2" Type="http://schemas.openxmlformats.org/officeDocument/2006/relationships/hyperlink" Target="http://en.wikipedia.org/wiki/Chinese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ong_Dynasty" TargetMode="External"/><Relationship Id="rId5" Type="http://schemas.openxmlformats.org/officeDocument/2006/relationships/hyperlink" Target="http://en.wikipedia.org/wiki/China" TargetMode="External"/><Relationship Id="rId4" Type="http://schemas.openxmlformats.org/officeDocument/2006/relationships/hyperlink" Target="http://en.wikipedia.org/wiki/Dissection_puzzle" TargetMode="External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ngram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ngram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http://games.ztor.com/tan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ames.ztor.com/tang/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ames.ztor.com/ta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-243408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TANGRAMS</a:t>
            </a:r>
          </a:p>
          <a:p>
            <a:pPr algn="ctr"/>
            <a:r>
              <a:rPr lang="en-US" sz="8800" dirty="0" smtClean="0"/>
              <a:t>A task for Chinese New Year for years 7, 8, 9, &amp; 10.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6300192" y="6539181"/>
            <a:ext cx="293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32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50045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Recreate the shape.  Can you do it just by folding and not measuring?</a:t>
            </a:r>
          </a:p>
          <a:p>
            <a:endParaRPr lang="en-US" dirty="0"/>
          </a:p>
          <a:p>
            <a:r>
              <a:rPr lang="en-US" dirty="0" smtClean="0"/>
              <a:t>If you were to play </a:t>
            </a:r>
            <a:r>
              <a:rPr lang="en-US" i="1" dirty="0" smtClean="0"/>
              <a:t>pin the maths teacher to the square</a:t>
            </a:r>
            <a:r>
              <a:rPr lang="en-US" dirty="0" smtClean="0"/>
              <a:t> on the right what would be the probability of pining the teacher on each shape?</a:t>
            </a:r>
          </a:p>
          <a:p>
            <a:endParaRPr lang="en-US" dirty="0"/>
          </a:p>
          <a:p>
            <a:r>
              <a:rPr lang="en-US" dirty="0" smtClean="0"/>
              <a:t>P(A) =		P(B) =</a:t>
            </a:r>
          </a:p>
          <a:p>
            <a:endParaRPr lang="en-US" dirty="0" smtClean="0"/>
          </a:p>
          <a:p>
            <a:r>
              <a:rPr lang="en-US" dirty="0" smtClean="0"/>
              <a:t>P(C) =		P(D) =</a:t>
            </a:r>
          </a:p>
          <a:p>
            <a:endParaRPr lang="en-US" dirty="0" smtClean="0"/>
          </a:p>
          <a:p>
            <a:r>
              <a:rPr lang="en-US" dirty="0" smtClean="0"/>
              <a:t>P(E) =		P(F) = </a:t>
            </a:r>
          </a:p>
          <a:p>
            <a:endParaRPr lang="en-US" dirty="0" smtClean="0"/>
          </a:p>
          <a:p>
            <a:r>
              <a:rPr lang="en-US" dirty="0" smtClean="0"/>
              <a:t>P(G) =		P(not C) =</a:t>
            </a:r>
          </a:p>
          <a:p>
            <a:endParaRPr lang="en-US" dirty="0"/>
          </a:p>
          <a:p>
            <a:r>
              <a:rPr lang="en-US" dirty="0" smtClean="0"/>
              <a:t>P(triangle) =	P(a shape with a right angle) = </a:t>
            </a:r>
          </a:p>
          <a:p>
            <a:endParaRPr lang="en-US" dirty="0"/>
          </a:p>
          <a:p>
            <a:r>
              <a:rPr lang="en-US" dirty="0" smtClean="0"/>
              <a:t>Given the pin is in a triangle what is the probability it is in a small triangle?</a:t>
            </a:r>
          </a:p>
          <a:p>
            <a:endParaRPr lang="en-US" dirty="0" smtClean="0"/>
          </a:p>
          <a:p>
            <a:r>
              <a:rPr lang="en-US" dirty="0" smtClean="0"/>
              <a:t>Cut out the tangram and make one of the shapes on the next slide.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80" y="260648"/>
            <a:ext cx="3492400" cy="343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0272" y="5697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56376" y="17944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44680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298670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78687" y="9390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50590" y="17944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348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6197496" y="3377810"/>
            <a:ext cx="1542856" cy="2067414"/>
            <a:chOff x="5940152" y="3233794"/>
            <a:chExt cx="1542856" cy="2067414"/>
          </a:xfrm>
        </p:grpSpPr>
        <p:sp>
          <p:nvSpPr>
            <p:cNvPr id="4" name="Oval 3"/>
            <p:cNvSpPr/>
            <p:nvPr/>
          </p:nvSpPr>
          <p:spPr>
            <a:xfrm>
              <a:off x="6588224" y="4509120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>
              <a:stCxn id="4" idx="4"/>
            </p:cNvCxnSpPr>
            <p:nvPr/>
          </p:nvCxnSpPr>
          <p:spPr>
            <a:xfrm>
              <a:off x="6696236" y="4725144"/>
              <a:ext cx="0" cy="4320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66242" y="4797152"/>
              <a:ext cx="4100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96236" y="5157192"/>
              <a:ext cx="171636" cy="139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516216" y="5119439"/>
              <a:ext cx="164891" cy="18176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5940152" y="3233794"/>
              <a:ext cx="1542856" cy="1275326"/>
            </a:xfrm>
            <a:custGeom>
              <a:avLst/>
              <a:gdLst>
                <a:gd name="connsiteX0" fmla="*/ 727091 w 1542856"/>
                <a:gd name="connsiteY0" fmla="*/ 1275326 h 1275326"/>
                <a:gd name="connsiteX1" fmla="*/ 1530654 w 1542856"/>
                <a:gd name="connsiteY1" fmla="*/ 998235 h 1275326"/>
                <a:gd name="connsiteX2" fmla="*/ 172909 w 1542856"/>
                <a:gd name="connsiteY2" fmla="*/ 111544 h 1275326"/>
                <a:gd name="connsiteX3" fmla="*/ 62072 w 1542856"/>
                <a:gd name="connsiteY3" fmla="*/ 42271 h 127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2856" h="1275326">
                  <a:moveTo>
                    <a:pt x="727091" y="1275326"/>
                  </a:moveTo>
                  <a:cubicBezTo>
                    <a:pt x="1175054" y="1233762"/>
                    <a:pt x="1623018" y="1192199"/>
                    <a:pt x="1530654" y="998235"/>
                  </a:cubicBezTo>
                  <a:cubicBezTo>
                    <a:pt x="1438290" y="804271"/>
                    <a:pt x="417673" y="270871"/>
                    <a:pt x="172909" y="111544"/>
                  </a:cubicBezTo>
                  <a:cubicBezTo>
                    <a:pt x="-71855" y="-47783"/>
                    <a:pt x="-4892" y="-2756"/>
                    <a:pt x="62072" y="422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8950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3012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have created one of the shapes draw it into your book on a set of axes. Then try to work out the transformations that are required to go from  E to G, E to A, A to B, E &amp; G to make F. Make up some of your own.</a:t>
            </a:r>
          </a:p>
          <a:p>
            <a:r>
              <a:rPr lang="en-US" dirty="0" smtClean="0"/>
              <a:t>See next slide.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39140" y="647975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answers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160240" cy="162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05" y="188640"/>
            <a:ext cx="2101019" cy="210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6740"/>
            <a:ext cx="1296144" cy="211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06" y="245791"/>
            <a:ext cx="1153625" cy="210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4909"/>
            <a:ext cx="1368152" cy="206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66" y="2638423"/>
            <a:ext cx="2101019" cy="176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00" y="2638425"/>
            <a:ext cx="1912253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58" y="2638425"/>
            <a:ext cx="2027873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700000">
            <a:off x="4748727" y="2155525"/>
            <a:ext cx="754128" cy="745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6200000">
            <a:off x="4319630" y="2797779"/>
            <a:ext cx="1066800" cy="106354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/>
          <p:cNvSpPr/>
          <p:nvPr/>
        </p:nvSpPr>
        <p:spPr>
          <a:xfrm rot="10800000">
            <a:off x="4321257" y="3862948"/>
            <a:ext cx="1510581" cy="150153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>
            <a:off x="3565965" y="3112184"/>
            <a:ext cx="1510581" cy="150153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rot="5400000">
            <a:off x="3938895" y="4606740"/>
            <a:ext cx="750765" cy="764716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16200000">
            <a:off x="2808226" y="3091790"/>
            <a:ext cx="750765" cy="76471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 flipH="1">
            <a:off x="5831838" y="3862950"/>
            <a:ext cx="1631298" cy="524865"/>
          </a:xfrm>
          <a:prstGeom prst="parallelogram">
            <a:avLst>
              <a:gd name="adj" fmla="val 99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798" name="Group 8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7139"/>
              </p:ext>
            </p:extLst>
          </p:nvPr>
        </p:nvGraphicFramePr>
        <p:xfrm>
          <a:off x="32385" y="-34290"/>
          <a:ext cx="9021275" cy="6851656"/>
        </p:xfrm>
        <a:graphic>
          <a:graphicData uri="http://schemas.openxmlformats.org/drawingml/2006/table">
            <a:tbl>
              <a:tblPr/>
              <a:tblGrid>
                <a:gridCol w="214081"/>
                <a:gridCol w="214081"/>
                <a:gridCol w="214081"/>
                <a:gridCol w="214081"/>
                <a:gridCol w="251312"/>
                <a:gridCol w="208274"/>
                <a:gridCol w="212530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  <a:gridCol w="214081"/>
              </a:tblGrid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1726641" y="980519"/>
            <a:ext cx="0" cy="540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26641" y="6381328"/>
            <a:ext cx="6805799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1680" y="9750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44807" y="61966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312" y="34286"/>
            <a:ext cx="87973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</a:t>
            </a:r>
            <a:r>
              <a:rPr lang="en-US" dirty="0" smtClean="0"/>
              <a:t>each</a:t>
            </a:r>
            <a:r>
              <a:rPr lang="en-US" dirty="0" smtClean="0"/>
              <a:t> axis </a:t>
            </a:r>
            <a:r>
              <a:rPr lang="en-US" dirty="0" smtClean="0"/>
              <a:t>first and then when drawing your shape try to make the shortest side of the smallest piece of the tangram 3 units (squares) long.</a:t>
            </a:r>
          </a:p>
          <a:p>
            <a:r>
              <a:rPr lang="en-US" dirty="0"/>
              <a:t>W</a:t>
            </a:r>
            <a:r>
              <a:rPr lang="en-US" dirty="0" smtClean="0"/>
              <a:t>ork out the transformation(s) that are required to go from  </a:t>
            </a:r>
          </a:p>
          <a:p>
            <a:r>
              <a:rPr lang="en-US" dirty="0" smtClean="0"/>
              <a:t>E to G, </a:t>
            </a:r>
          </a:p>
          <a:p>
            <a:r>
              <a:rPr lang="en-US" dirty="0" smtClean="0"/>
              <a:t>E to A, </a:t>
            </a:r>
          </a:p>
          <a:p>
            <a:r>
              <a:rPr lang="en-US" dirty="0" smtClean="0"/>
              <a:t>A to B, </a:t>
            </a:r>
          </a:p>
          <a:p>
            <a:r>
              <a:rPr lang="en-US" dirty="0" smtClean="0"/>
              <a:t>E &amp; G to make F. </a:t>
            </a:r>
          </a:p>
          <a:p>
            <a:r>
              <a:rPr lang="en-US" dirty="0" smtClean="0"/>
              <a:t>Make up some of your own.</a:t>
            </a:r>
          </a:p>
          <a:p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59832" y="620688"/>
            <a:ext cx="504056" cy="3228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164562" y="2220767"/>
            <a:ext cx="3823967" cy="2745596"/>
            <a:chOff x="3059832" y="2276872"/>
            <a:chExt cx="3823967" cy="2745596"/>
          </a:xfrm>
        </p:grpSpPr>
        <p:sp>
          <p:nvSpPr>
            <p:cNvPr id="11" name="TextBox 10"/>
            <p:cNvSpPr txBox="1"/>
            <p:nvPr/>
          </p:nvSpPr>
          <p:spPr>
            <a:xfrm>
              <a:off x="5002623" y="40050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07904" y="40050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07735" y="39330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14591" y="33560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51920" y="465313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63724" y="227687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59832" y="348019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355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87293" y="6309320"/>
            <a:ext cx="293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4624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Year 10</a:t>
            </a:r>
          </a:p>
          <a:p>
            <a:pPr algn="ctr"/>
            <a:r>
              <a:rPr lang="en-US" sz="8800" dirty="0" smtClean="0"/>
              <a:t>Puzzles to solve, sets and equations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7271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260648"/>
            <a:ext cx="56872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Recreate the shape. </a:t>
            </a:r>
          </a:p>
          <a:p>
            <a:endParaRPr lang="en-US" dirty="0"/>
          </a:p>
          <a:p>
            <a:r>
              <a:rPr lang="en-US" dirty="0" smtClean="0"/>
              <a:t>P is the set of shapes with a right angle = {____________________}.</a:t>
            </a:r>
          </a:p>
          <a:p>
            <a:endParaRPr lang="en-US" dirty="0"/>
          </a:p>
          <a:p>
            <a:r>
              <a:rPr lang="en-US" dirty="0" smtClean="0"/>
              <a:t>Q is the set of triangles = {__________________}.</a:t>
            </a:r>
          </a:p>
          <a:p>
            <a:endParaRPr lang="en-US" dirty="0"/>
          </a:p>
          <a:p>
            <a:r>
              <a:rPr lang="en-US" dirty="0" smtClean="0"/>
              <a:t>R is the set of quadrilaterals = {______________}.</a:t>
            </a:r>
          </a:p>
          <a:p>
            <a:endParaRPr lang="en-US" dirty="0"/>
          </a:p>
          <a:p>
            <a:r>
              <a:rPr lang="en-US" dirty="0" smtClean="0"/>
              <a:t>Draw a Venn Diagram to represent the shapes A to G.</a:t>
            </a:r>
          </a:p>
          <a:p>
            <a:endParaRPr lang="en-US" dirty="0"/>
          </a:p>
          <a:p>
            <a:r>
              <a:rPr lang="en-US" dirty="0" smtClean="0"/>
              <a:t>Find </a:t>
            </a:r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(P) =			n(Q n R) = </a:t>
            </a:r>
          </a:p>
          <a:p>
            <a:endParaRPr lang="en-US" dirty="0" smtClean="0"/>
          </a:p>
          <a:p>
            <a:r>
              <a:rPr lang="en-US" dirty="0" smtClean="0"/>
              <a:t>N(P n C) = 		What is Q with respect to P?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Cut out the tangram and make one of the shapes on the next slide.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80" y="260648"/>
            <a:ext cx="3492400" cy="343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0272" y="5697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56376" y="17944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44680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298670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78687" y="9390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50590" y="17944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348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440160" cy="245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435"/>
            <a:ext cx="1614487" cy="20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65434"/>
            <a:ext cx="1798400" cy="20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4960"/>
            <a:ext cx="2108015" cy="20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48004"/>
            <a:ext cx="2155020" cy="127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766" y="3236552"/>
            <a:ext cx="1657202" cy="1700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35775"/>
            <a:ext cx="1684531" cy="170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44382"/>
            <a:ext cx="2253571" cy="108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530120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have created one of the shapes draw it into your book on a set of axes. Then try to work out the equation of the lines that make up the edges of the shape. </a:t>
            </a:r>
          </a:p>
          <a:p>
            <a:r>
              <a:rPr lang="en-US" dirty="0" smtClean="0"/>
              <a:t>See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76488"/>
            <a:ext cx="3875112" cy="382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7798" name="Group 8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41562"/>
              </p:ext>
            </p:extLst>
          </p:nvPr>
        </p:nvGraphicFramePr>
        <p:xfrm>
          <a:off x="-28575" y="6350"/>
          <a:ext cx="9067547" cy="6827520"/>
        </p:xfrm>
        <a:graphic>
          <a:graphicData uri="http://schemas.openxmlformats.org/drawingml/2006/table">
            <a:tbl>
              <a:tblPr/>
              <a:tblGrid>
                <a:gridCol w="215205"/>
                <a:gridCol w="215205"/>
                <a:gridCol w="215205"/>
                <a:gridCol w="215205"/>
                <a:gridCol w="252632"/>
                <a:gridCol w="208274"/>
                <a:gridCol w="213646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  <a:gridCol w="215205"/>
              </a:tblGrid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1726641" y="980519"/>
            <a:ext cx="0" cy="540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26641" y="6381328"/>
            <a:ext cx="6805799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1680" y="9750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44807" y="61966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312" y="34286"/>
            <a:ext cx="9114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your axis first, draw your shape wherever you like and then put the numbers on the axes.</a:t>
            </a:r>
          </a:p>
          <a:p>
            <a:endParaRPr lang="en-US" dirty="0" smtClean="0"/>
          </a:p>
          <a:p>
            <a:r>
              <a:rPr lang="en-US" dirty="0" smtClean="0"/>
              <a:t>Find the equations of the lines that make up the outline of the shape.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9311" y="6453336"/>
            <a:ext cx="873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easy! Then try one of the shapes on the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39140" y="647975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answers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160240" cy="162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05" y="188640"/>
            <a:ext cx="2101019" cy="210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6740"/>
            <a:ext cx="1296144" cy="211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06" y="245791"/>
            <a:ext cx="1153625" cy="210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4909"/>
            <a:ext cx="1368152" cy="206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66" y="2638423"/>
            <a:ext cx="2101019" cy="176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00" y="2638425"/>
            <a:ext cx="1912253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58" y="2638425"/>
            <a:ext cx="2027873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3528" y="530120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have created one of the shapes draw it into your book on a set of axes. Then try to work out the equation of the lines that make up the edges of the shape. </a:t>
            </a:r>
          </a:p>
          <a:p>
            <a:r>
              <a:rPr lang="en-US" dirty="0" smtClean="0"/>
              <a:t>See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5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Some information about the shapes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117426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Choosing a unit of measurement so that the seven pieces can be assembled to form a square of side one unit and having area one square unit, the seven pieces are:</a:t>
            </a:r>
          </a:p>
          <a:p>
            <a:endParaRPr lang="en-GB" dirty="0" smtClean="0"/>
          </a:p>
          <a:p>
            <a:r>
              <a:rPr lang="en-GB" dirty="0" smtClean="0"/>
              <a:t>2 large </a:t>
            </a:r>
            <a:r>
              <a:rPr lang="en-GB" dirty="0" smtClean="0">
                <a:hlinkClick r:id="rId2" action="ppaction://hlinkfile" tooltip="Right Angle Triangle"/>
              </a:rPr>
              <a:t>right triangles</a:t>
            </a:r>
            <a:r>
              <a:rPr lang="en-GB" dirty="0" smtClean="0"/>
              <a:t> (hypotenuse , sides , area )</a:t>
            </a:r>
          </a:p>
          <a:p>
            <a:r>
              <a:rPr lang="en-GB" dirty="0" smtClean="0"/>
              <a:t>1 medium right triangle (hypotenuse , sides , area )</a:t>
            </a:r>
          </a:p>
          <a:p>
            <a:r>
              <a:rPr lang="en-GB" dirty="0" smtClean="0"/>
              <a:t>2 small right triangle (hypotenuse , sides , area )</a:t>
            </a:r>
          </a:p>
          <a:p>
            <a:r>
              <a:rPr lang="en-GB" dirty="0" smtClean="0"/>
              <a:t>1 </a:t>
            </a:r>
            <a:r>
              <a:rPr lang="en-GB" dirty="0" smtClean="0">
                <a:hlinkClick r:id="rId3" action="ppaction://hlinkfile" tooltip="Square (geometry)"/>
              </a:rPr>
              <a:t>square</a:t>
            </a:r>
            <a:r>
              <a:rPr lang="en-GB" dirty="0" smtClean="0"/>
              <a:t> (sides , area )</a:t>
            </a:r>
          </a:p>
          <a:p>
            <a:r>
              <a:rPr lang="en-GB" dirty="0" smtClean="0"/>
              <a:t>1 </a:t>
            </a:r>
            <a:r>
              <a:rPr lang="en-GB" dirty="0" smtClean="0">
                <a:hlinkClick r:id="rId4" action="ppaction://hlinkfile" tooltip="Parallelogram"/>
              </a:rPr>
              <a:t>parallelogram</a:t>
            </a:r>
            <a:r>
              <a:rPr lang="en-GB" dirty="0" smtClean="0"/>
              <a:t> (sides of and , area )</a:t>
            </a:r>
          </a:p>
          <a:p>
            <a:endParaRPr lang="en-GB" dirty="0" smtClean="0"/>
          </a:p>
          <a:p>
            <a:r>
              <a:rPr lang="en-GB" dirty="0" smtClean="0"/>
              <a:t>Of these seven pieces, the parallelogram is unique in that it has no </a:t>
            </a:r>
            <a:r>
              <a:rPr lang="en-GB" dirty="0" smtClean="0">
                <a:hlinkClick r:id="rId5" action="ppaction://hlinkfile" tooltip="Reflection symmetry"/>
              </a:rPr>
              <a:t>reflection symmetry</a:t>
            </a:r>
            <a:r>
              <a:rPr lang="en-GB" dirty="0" smtClean="0"/>
              <a:t> but only </a:t>
            </a:r>
            <a:r>
              <a:rPr lang="en-GB" dirty="0" smtClean="0">
                <a:hlinkClick r:id="rId6" action="ppaction://hlinkfile" tooltip="Rotational symmetry"/>
              </a:rPr>
              <a:t>rotational symmetry</a:t>
            </a:r>
            <a:r>
              <a:rPr lang="en-GB" dirty="0" smtClean="0"/>
              <a:t>, and so its </a:t>
            </a:r>
            <a:r>
              <a:rPr lang="en-GB" dirty="0" smtClean="0">
                <a:hlinkClick r:id="rId7" action="ppaction://hlinkfile" tooltip="Mirror image"/>
              </a:rPr>
              <a:t>mirror image</a:t>
            </a:r>
            <a:r>
              <a:rPr lang="en-GB" dirty="0" smtClean="0"/>
              <a:t> can be obtained only by flipping it over. Thus, it is the only piece that may need to be flipped when forming certain shapes.</a:t>
            </a:r>
          </a:p>
          <a:p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92080" y="6309320"/>
            <a:ext cx="373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8"/>
              </a:rPr>
              <a:t>http://en.wikipedia.org/wiki/Tangram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92098"/>
            <a:ext cx="5832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tangram</a:t>
            </a:r>
            <a:r>
              <a:rPr lang="en-GB" dirty="0" smtClean="0"/>
              <a:t> (</a:t>
            </a:r>
            <a:r>
              <a:rPr lang="en-GB" dirty="0" smtClean="0">
                <a:hlinkClick r:id="rId2" action="ppaction://hlinkfile" tooltip="Chinese language"/>
              </a:rPr>
              <a:t>Chinese</a:t>
            </a:r>
            <a:r>
              <a:rPr lang="en-GB" dirty="0" smtClean="0"/>
              <a:t>: </a:t>
            </a:r>
            <a:r>
              <a:rPr lang="en-GB" dirty="0" err="1" smtClean="0"/>
              <a:t>七巧板</a:t>
            </a:r>
            <a:r>
              <a:rPr lang="en-GB" dirty="0" smtClean="0"/>
              <a:t>; </a:t>
            </a:r>
            <a:r>
              <a:rPr lang="en-GB" dirty="0" smtClean="0">
                <a:hlinkClick r:id="rId3" action="ppaction://hlinkfile" tooltip="Pinyin"/>
              </a:rPr>
              <a:t>pinyin</a:t>
            </a:r>
            <a:r>
              <a:rPr lang="en-GB" dirty="0" smtClean="0"/>
              <a:t>: </a:t>
            </a:r>
            <a:r>
              <a:rPr lang="en-GB" i="1" dirty="0" err="1" smtClean="0"/>
              <a:t>qī</a:t>
            </a:r>
            <a:r>
              <a:rPr lang="en-GB" i="1" dirty="0" smtClean="0"/>
              <a:t> </a:t>
            </a:r>
            <a:r>
              <a:rPr lang="en-GB" i="1" dirty="0" err="1" smtClean="0"/>
              <a:t>qiǎo</a:t>
            </a:r>
            <a:r>
              <a:rPr lang="en-GB" i="1" dirty="0" smtClean="0"/>
              <a:t> </a:t>
            </a:r>
            <a:r>
              <a:rPr lang="en-GB" i="1" dirty="0" err="1" smtClean="0"/>
              <a:t>bǎn</a:t>
            </a:r>
            <a:r>
              <a:rPr lang="en-GB" dirty="0" smtClean="0"/>
              <a:t>; literally "seven boards of skill") is a </a:t>
            </a:r>
            <a:r>
              <a:rPr lang="en-GB" dirty="0" smtClean="0">
                <a:hlinkClick r:id="rId4" action="ppaction://hlinkfile" tooltip="Dissection puzzle"/>
              </a:rPr>
              <a:t>dissection puzzle</a:t>
            </a:r>
            <a:r>
              <a:rPr lang="en-GB" dirty="0" smtClean="0"/>
              <a:t> consisting of seven flat shapes, called </a:t>
            </a:r>
            <a:r>
              <a:rPr lang="en-GB" i="1" dirty="0" smtClean="0"/>
              <a:t>tans</a:t>
            </a:r>
            <a:r>
              <a:rPr lang="en-GB" dirty="0" smtClean="0"/>
              <a:t>, which are put together to form [many different]shapes. </a:t>
            </a:r>
          </a:p>
          <a:p>
            <a:endParaRPr lang="en-GB" dirty="0"/>
          </a:p>
          <a:p>
            <a:r>
              <a:rPr lang="en-GB" dirty="0" smtClean="0"/>
              <a:t>The objective of the puzzle is to form a specific shape (given only an outline or silhouette) using all seven pieces, which may not overlap. </a:t>
            </a:r>
          </a:p>
          <a:p>
            <a:endParaRPr lang="en-GB" dirty="0"/>
          </a:p>
          <a:p>
            <a:r>
              <a:rPr lang="en-GB" dirty="0" smtClean="0"/>
              <a:t>It is reputed to have been invented in </a:t>
            </a:r>
            <a:r>
              <a:rPr lang="en-GB" dirty="0" smtClean="0">
                <a:hlinkClick r:id="rId5" action="ppaction://hlinkfile" tooltip="China"/>
              </a:rPr>
              <a:t>China</a:t>
            </a:r>
            <a:r>
              <a:rPr lang="en-GB" dirty="0" smtClean="0"/>
              <a:t> during the </a:t>
            </a:r>
            <a:r>
              <a:rPr lang="en-GB" dirty="0" smtClean="0">
                <a:hlinkClick r:id="rId6" action="ppaction://hlinkfile" tooltip="Song Dynasty"/>
              </a:rPr>
              <a:t>Song Dynasty</a:t>
            </a:r>
            <a:r>
              <a:rPr lang="en-GB" dirty="0" smtClean="0"/>
              <a:t>,</a:t>
            </a:r>
            <a:r>
              <a:rPr lang="en-GB" baseline="30000" dirty="0" smtClean="0">
                <a:hlinkClick r:id="" action="ppaction://hlinkfile"/>
              </a:rPr>
              <a:t>[1]</a:t>
            </a:r>
            <a:r>
              <a:rPr lang="en-GB" dirty="0" smtClean="0"/>
              <a:t> and then carried over to </a:t>
            </a:r>
            <a:r>
              <a:rPr lang="en-GB" dirty="0" smtClean="0">
                <a:hlinkClick r:id="rId7" action="ppaction://hlinkfile" tooltip="Europe"/>
              </a:rPr>
              <a:t>Europe</a:t>
            </a:r>
            <a:r>
              <a:rPr lang="en-GB" dirty="0" smtClean="0"/>
              <a:t> by trading ships in the early 19th century. </a:t>
            </a:r>
          </a:p>
          <a:p>
            <a:endParaRPr lang="en-GB" dirty="0"/>
          </a:p>
          <a:p>
            <a:r>
              <a:rPr lang="en-GB" dirty="0" smtClean="0"/>
              <a:t>It became very popular in Europe for a time then, and then again during </a:t>
            </a:r>
            <a:r>
              <a:rPr lang="en-GB" dirty="0" smtClean="0">
                <a:hlinkClick r:id="rId8" action="ppaction://hlinkfile" tooltip="World War I"/>
              </a:rPr>
              <a:t>World War I</a:t>
            </a:r>
            <a:r>
              <a:rPr lang="en-GB" dirty="0" smtClean="0"/>
              <a:t>. It is one of the most popular dissection puzzles in the world.</a:t>
            </a:r>
            <a:r>
              <a:rPr lang="en-GB" baseline="30000" dirty="0" smtClean="0">
                <a:hlinkClick r:id="" action="ppaction://hlinkfile"/>
              </a:rPr>
              <a:t>[2][3]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A Chinese psychologist has termed the tangram "the earliest psychological test in the world", albeit one made for entertainment rather than analysis.</a:t>
            </a:r>
            <a:r>
              <a:rPr lang="en-GB" baseline="30000" dirty="0" smtClean="0">
                <a:hlinkClick r:id="" action="ppaction://hlinkfile"/>
              </a:rPr>
              <a:t>[1]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2098"/>
            <a:ext cx="29241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7074" y="-243408"/>
            <a:ext cx="9151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A Little History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51773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Other Ideas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896284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00879"/>
            <a:ext cx="4968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only 13 convex tangrams find all of them. This is one of them.</a:t>
            </a:r>
          </a:p>
          <a:p>
            <a:endParaRPr lang="en-US" dirty="0"/>
          </a:p>
          <a:p>
            <a:r>
              <a:rPr lang="en-US" dirty="0" smtClean="0"/>
              <a:t>A convex shape is a polygon that if you were to draw a line from any 2 vertices it would go through the interior of the shape.</a:t>
            </a:r>
          </a:p>
          <a:p>
            <a:endParaRPr lang="en-US" dirty="0"/>
          </a:p>
          <a:p>
            <a:r>
              <a:rPr lang="en-US" dirty="0" smtClean="0"/>
              <a:t>Which of these are convex and which of these are concave?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80" y="260648"/>
            <a:ext cx="3492400" cy="343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otched Right Arrow 5"/>
          <p:cNvSpPr/>
          <p:nvPr/>
        </p:nvSpPr>
        <p:spPr>
          <a:xfrm>
            <a:off x="755576" y="3697613"/>
            <a:ext cx="1152128" cy="12241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752008" y="5445224"/>
            <a:ext cx="129614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3923928" y="3212976"/>
            <a:ext cx="1224136" cy="12961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ross 8"/>
          <p:cNvSpPr/>
          <p:nvPr/>
        </p:nvSpPr>
        <p:spPr>
          <a:xfrm>
            <a:off x="1894384" y="4938370"/>
            <a:ext cx="2016224" cy="129614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ctagon 9"/>
          <p:cNvSpPr/>
          <p:nvPr/>
        </p:nvSpPr>
        <p:spPr>
          <a:xfrm>
            <a:off x="6948264" y="4509120"/>
            <a:ext cx="1224136" cy="126014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7504" y="63813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482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4" y="620688"/>
            <a:ext cx="903133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13 Convex </a:t>
            </a:r>
            <a:r>
              <a:rPr lang="en-US" dirty="0" err="1" smtClean="0"/>
              <a:t>Trangrams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69224" y="6381328"/>
            <a:ext cx="397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http://en.wikipedia.org/wiki/Tangram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76"/>
            <a:ext cx="8820472" cy="686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65948" y="6488668"/>
            <a:ext cx="373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http://en.wikipedia.org/wiki/Tangram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482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48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2750" y="6381328"/>
            <a:ext cx="293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7074" y="-243408"/>
            <a:ext cx="915107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Year 7</a:t>
            </a:r>
          </a:p>
          <a:p>
            <a:pPr algn="ctr"/>
            <a:r>
              <a:rPr lang="en-US" sz="8800" dirty="0" smtClean="0"/>
              <a:t>Fractions, percentages, decimals, ratio &amp; puzzles to solve.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29213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489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Recreate the shape. </a:t>
            </a:r>
          </a:p>
          <a:p>
            <a:endParaRPr lang="en-US" dirty="0"/>
          </a:p>
          <a:p>
            <a:r>
              <a:rPr lang="en-US" dirty="0" smtClean="0"/>
              <a:t>What % of the total area is each shape?</a:t>
            </a:r>
          </a:p>
          <a:p>
            <a:endParaRPr lang="en-US" dirty="0"/>
          </a:p>
          <a:p>
            <a:r>
              <a:rPr lang="en-US" dirty="0" smtClean="0"/>
              <a:t>What fraction of the total area is each shape?</a:t>
            </a:r>
          </a:p>
          <a:p>
            <a:endParaRPr lang="en-US" dirty="0"/>
          </a:p>
          <a:p>
            <a:r>
              <a:rPr lang="en-US" dirty="0" smtClean="0"/>
              <a:t>What decimal of the total area is each shape?</a:t>
            </a:r>
          </a:p>
          <a:p>
            <a:endParaRPr lang="en-US" dirty="0"/>
          </a:p>
          <a:p>
            <a:r>
              <a:rPr lang="en-US" dirty="0" smtClean="0"/>
              <a:t>Label each shape A to G. What is the ratio of each shape with respect to each other?</a:t>
            </a:r>
          </a:p>
          <a:p>
            <a:endParaRPr lang="en-US" dirty="0" smtClean="0"/>
          </a:p>
          <a:p>
            <a:r>
              <a:rPr lang="en-US" dirty="0" smtClean="0"/>
              <a:t>Cut out the tangram and try to make the shapes on the next slide.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80" y="260648"/>
            <a:ext cx="3492400" cy="343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9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784" y="697211"/>
            <a:ext cx="2212208" cy="149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8032"/>
            <a:ext cx="2123631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" y="261542"/>
            <a:ext cx="2122003" cy="244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24" y="3303524"/>
            <a:ext cx="2142395" cy="216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749" y="3569545"/>
            <a:ext cx="2127648" cy="163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278" y="613386"/>
            <a:ext cx="2253226" cy="15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9" y="3303524"/>
            <a:ext cx="2122002" cy="216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019" y="3704066"/>
            <a:ext cx="2259485" cy="1368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949280"/>
            <a:ext cx="638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have created the shape sketch it into your book.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439140" y="6488668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10"/>
              </a:rPr>
              <a:t>http://games.ztor.com/tang/</a:t>
            </a:r>
            <a:r>
              <a:rPr lang="en-GB" dirty="0" smtClean="0"/>
              <a:t>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-57192"/>
            <a:ext cx="911319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Year 8 </a:t>
            </a:r>
          </a:p>
          <a:p>
            <a:pPr algn="ctr"/>
            <a:r>
              <a:rPr lang="en-US" sz="8800" dirty="0" smtClean="0"/>
              <a:t>Properties of shapes, perimeter, area &amp; puzzles to solve.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6173805" y="6381328"/>
            <a:ext cx="293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80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489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Recreate the shape. </a:t>
            </a:r>
          </a:p>
          <a:p>
            <a:endParaRPr lang="en-US" dirty="0"/>
          </a:p>
          <a:p>
            <a:r>
              <a:rPr lang="en-US" dirty="0" smtClean="0"/>
              <a:t>What is the perimeter of the shape?</a:t>
            </a:r>
          </a:p>
          <a:p>
            <a:endParaRPr lang="en-US" dirty="0"/>
          </a:p>
          <a:p>
            <a:r>
              <a:rPr lang="en-US" dirty="0" smtClean="0"/>
              <a:t>What is the area of the shape?</a:t>
            </a:r>
          </a:p>
          <a:p>
            <a:endParaRPr lang="en-US" dirty="0"/>
          </a:p>
          <a:p>
            <a:r>
              <a:rPr lang="en-US" dirty="0" smtClean="0"/>
              <a:t>Name each shape and list all its properties, including angles and </a:t>
            </a:r>
            <a:r>
              <a:rPr lang="en-US" dirty="0" err="1" smtClean="0"/>
              <a:t>symmerty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Find the perimeter of each shape.</a:t>
            </a:r>
          </a:p>
          <a:p>
            <a:endParaRPr lang="en-US" dirty="0"/>
          </a:p>
          <a:p>
            <a:r>
              <a:rPr lang="en-US" dirty="0" smtClean="0"/>
              <a:t>Find the area of each shape.</a:t>
            </a:r>
          </a:p>
          <a:p>
            <a:endParaRPr lang="en-US" dirty="0" smtClean="0"/>
          </a:p>
          <a:p>
            <a:r>
              <a:rPr lang="en-US" dirty="0" smtClean="0"/>
              <a:t>Cut out the tangram and try to make the shapes on the next slide.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80" y="260648"/>
            <a:ext cx="3492400" cy="343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6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00200" cy="21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4877"/>
            <a:ext cx="2162364" cy="143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8106"/>
            <a:ext cx="2343948" cy="141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58772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each shape is completed draw it into your book and work out the perimeter and area of each shape. </a:t>
            </a:r>
            <a:endParaRPr lang="en-GB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9131"/>
            <a:ext cx="1978811" cy="172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39140" y="647975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6"/>
              </a:rPr>
              <a:t>http://games.ztor.com/tang/</a:t>
            </a:r>
            <a:r>
              <a:rPr lang="en-GB" dirty="0" smtClean="0"/>
              <a:t> answers</a:t>
            </a:r>
            <a:endParaRPr lang="en-GB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45" y="3295650"/>
            <a:ext cx="20447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84" y="2973689"/>
            <a:ext cx="1890807" cy="1445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53" y="3038475"/>
            <a:ext cx="233048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662" y="2646933"/>
            <a:ext cx="1947413" cy="204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-171400"/>
            <a:ext cx="89000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Year 9</a:t>
            </a:r>
          </a:p>
          <a:p>
            <a:pPr algn="ctr"/>
            <a:r>
              <a:rPr lang="en-US" sz="8800" dirty="0" smtClean="0"/>
              <a:t>Transformations </a:t>
            </a:r>
            <a:r>
              <a:rPr lang="en-US" sz="8800" dirty="0" smtClean="0">
                <a:solidFill>
                  <a:srgbClr val="FF0000"/>
                </a:solidFill>
              </a:rPr>
              <a:t>&amp;/or</a:t>
            </a:r>
            <a:r>
              <a:rPr lang="en-US" sz="8800" dirty="0" smtClean="0"/>
              <a:t> angles, a little bit of probability &amp; puzzles to solve.</a:t>
            </a:r>
            <a:endParaRPr lang="en-GB" sz="8800" dirty="0"/>
          </a:p>
        </p:txBody>
      </p:sp>
      <p:sp>
        <p:nvSpPr>
          <p:cNvPr id="4" name="Rectangle 3"/>
          <p:cNvSpPr/>
          <p:nvPr/>
        </p:nvSpPr>
        <p:spPr>
          <a:xfrm>
            <a:off x="6068146" y="6444044"/>
            <a:ext cx="293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http://games.ztor.com/tang/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4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1041</Words>
  <Application>Microsoft Office PowerPoint</Application>
  <PresentationFormat>On-screen Show (4:3)</PresentationFormat>
  <Paragraphs>2507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</cp:lastModifiedBy>
  <cp:revision>48</cp:revision>
  <dcterms:created xsi:type="dcterms:W3CDTF">2014-01-29T01:05:37Z</dcterms:created>
  <dcterms:modified xsi:type="dcterms:W3CDTF">2014-01-27T16:09:55Z</dcterms:modified>
</cp:coreProperties>
</file>