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9" r:id="rId3"/>
    <p:sldId id="256" r:id="rId4"/>
    <p:sldId id="257" r:id="rId5"/>
    <p:sldId id="260" r:id="rId6"/>
    <p:sldId id="263" r:id="rId7"/>
    <p:sldId id="261" r:id="rId8"/>
    <p:sldId id="267" r:id="rId9"/>
    <p:sldId id="262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F13D-A3C8-4111-9B2C-3D68B09BB391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F172-334B-4EB0-95F2-9E96851E9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3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F13D-A3C8-4111-9B2C-3D68B09BB391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F172-334B-4EB0-95F2-9E96851E9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8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F13D-A3C8-4111-9B2C-3D68B09BB391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F172-334B-4EB0-95F2-9E96851E9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1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F13D-A3C8-4111-9B2C-3D68B09BB391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F172-334B-4EB0-95F2-9E96851E9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6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F13D-A3C8-4111-9B2C-3D68B09BB391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F172-334B-4EB0-95F2-9E96851E9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8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F13D-A3C8-4111-9B2C-3D68B09BB391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F172-334B-4EB0-95F2-9E96851E9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F13D-A3C8-4111-9B2C-3D68B09BB391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F172-334B-4EB0-95F2-9E96851E9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1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F13D-A3C8-4111-9B2C-3D68B09BB391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F172-334B-4EB0-95F2-9E96851E9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9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F13D-A3C8-4111-9B2C-3D68B09BB391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F172-334B-4EB0-95F2-9E96851E9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6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F13D-A3C8-4111-9B2C-3D68B09BB391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F172-334B-4EB0-95F2-9E96851E9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0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F13D-A3C8-4111-9B2C-3D68B09BB391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F172-334B-4EB0-95F2-9E96851E9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1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8F13D-A3C8-4111-9B2C-3D68B09BB391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5F172-334B-4EB0-95F2-9E96851E9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3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hanghai_Maglev_Train" TargetMode="External"/><Relationship Id="rId2" Type="http://schemas.openxmlformats.org/officeDocument/2006/relationships/hyperlink" Target="https://www.youtube.com/watch?v=LbShmGYxXtY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mtdc.com/en/gycf3.asp" TargetMode="External"/><Relationship Id="rId4" Type="http://schemas.openxmlformats.org/officeDocument/2006/relationships/hyperlink" Target="mailto:mathemethods@live.co.u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hanghai_Maglev_Train" TargetMode="External"/><Relationship Id="rId2" Type="http://schemas.openxmlformats.org/officeDocument/2006/relationships/hyperlink" Target="http://en.wikipedia.org/wiki/Magnetic_levitation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High_speed_train" TargetMode="External"/><Relationship Id="rId13" Type="http://schemas.openxmlformats.org/officeDocument/2006/relationships/hyperlink" Target="http://en.wikipedia.org/wiki/Shanghai_Maglev_Train#cite_note-b501-2" TargetMode="External"/><Relationship Id="rId18" Type="http://schemas.openxmlformats.org/officeDocument/2006/relationships/hyperlink" Target="http://en.wikipedia.org/wiki/Concrete" TargetMode="External"/><Relationship Id="rId3" Type="http://schemas.openxmlformats.org/officeDocument/2006/relationships/hyperlink" Target="http://en.wikipedia.org/wiki/Transrapid" TargetMode="External"/><Relationship Id="rId21" Type="http://schemas.openxmlformats.org/officeDocument/2006/relationships/hyperlink" Target="http://en.wikipedia.org/wiki/Birmingham_Maglev" TargetMode="External"/><Relationship Id="rId7" Type="http://schemas.openxmlformats.org/officeDocument/2006/relationships/hyperlink" Target="http://en.wikipedia.org/wiki/China" TargetMode="External"/><Relationship Id="rId12" Type="http://schemas.openxmlformats.org/officeDocument/2006/relationships/hyperlink" Target="http://en.wikipedia.org/wiki/Shanghai_Maglev_Train#cite_note-chrono-1" TargetMode="External"/><Relationship Id="rId17" Type="http://schemas.openxmlformats.org/officeDocument/2006/relationships/hyperlink" Target="http://en.wikipedia.org/wiki/Kassel" TargetMode="External"/><Relationship Id="rId2" Type="http://schemas.openxmlformats.org/officeDocument/2006/relationships/hyperlink" Target="http://en.wikipedia.org/wiki/Shanghai_Maglev_Train" TargetMode="External"/><Relationship Id="rId16" Type="http://schemas.openxmlformats.org/officeDocument/2006/relationships/hyperlink" Target="http://en.wikipedia.org/wiki/ThyssenKrupp" TargetMode="External"/><Relationship Id="rId20" Type="http://schemas.openxmlformats.org/officeDocument/2006/relationships/hyperlink" Target="http://en.wikipedia.org/wiki/Shanghai_Maglev_Train#cite_note-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hanghai" TargetMode="External"/><Relationship Id="rId11" Type="http://schemas.openxmlformats.org/officeDocument/2006/relationships/hyperlink" Target="http://en.wikipedia.org/wiki/Shanghai_Metro" TargetMode="External"/><Relationship Id="rId5" Type="http://schemas.openxmlformats.org/officeDocument/2006/relationships/hyperlink" Target="http://en.wikipedia.org/wiki/Magnetic_levitation_train" TargetMode="External"/><Relationship Id="rId15" Type="http://schemas.openxmlformats.org/officeDocument/2006/relationships/hyperlink" Target="http://en.wikipedia.org/wiki/Siemens" TargetMode="External"/><Relationship Id="rId10" Type="http://schemas.openxmlformats.org/officeDocument/2006/relationships/hyperlink" Target="http://en.wikipedia.org/wiki/Pudong" TargetMode="External"/><Relationship Id="rId19" Type="http://schemas.openxmlformats.org/officeDocument/2006/relationships/hyperlink" Target="http://en.wikipedia.org/wiki/Electrification_(rail)" TargetMode="External"/><Relationship Id="rId4" Type="http://schemas.openxmlformats.org/officeDocument/2006/relationships/hyperlink" Target="http://en.wikipedia.org/wiki/Simplified_Chinese_characters" TargetMode="External"/><Relationship Id="rId9" Type="http://schemas.openxmlformats.org/officeDocument/2006/relationships/hyperlink" Target="http://en.wikipedia.org/wiki/Shanghai_Pudong_International_Airport" TargetMode="External"/><Relationship Id="rId14" Type="http://schemas.openxmlformats.org/officeDocument/2006/relationships/hyperlink" Target="http://en.wikipedia.org/wiki/Shanghai_Maglev_Train#cite_note-3" TargetMode="External"/><Relationship Id="rId22" Type="http://schemas.openxmlformats.org/officeDocument/2006/relationships/hyperlink" Target="http://en.wikipedia.org/wiki/M-Bah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hanghai_Maglev_Train#cite_note-timetable-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nminbi" TargetMode="External"/><Relationship Id="rId2" Type="http://schemas.openxmlformats.org/officeDocument/2006/relationships/hyperlink" Target="http://en.wikipedia.org/wiki/Shanghai_Maglev_Tra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hanghai_Maglev_Train#cite_note-timetable-7" TargetMode="External"/><Relationship Id="rId5" Type="http://schemas.openxmlformats.org/officeDocument/2006/relationships/hyperlink" Target="http://en.wikipedia.org/wiki/Shanghai_Maglev_Train#cite_note-Wu_Zhong-6" TargetMode="External"/><Relationship Id="rId4" Type="http://schemas.openxmlformats.org/officeDocument/2006/relationships/hyperlink" Target="http://en.wikipedia.org/wiki/VI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udong_International_Airport" TargetMode="External"/><Relationship Id="rId2" Type="http://schemas.openxmlformats.org/officeDocument/2006/relationships/hyperlink" Target="http://en.wikipedia.org/wiki/Longyang_Road_(Shanghai_Metro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gnetbahnforum.de/index.php?en_faf_transrapid_sha" TargetMode="External"/><Relationship Id="rId4" Type="http://schemas.openxmlformats.org/officeDocument/2006/relationships/hyperlink" Target="http://en.wikipedia.org/wiki/Line_2,_Shanghai_Metr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640"/>
            <a:ext cx="61531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550715"/>
            <a:ext cx="31813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4302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236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236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236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504" y="47455"/>
            <a:ext cx="88569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is a video that shows the acceleration of the </a:t>
            </a:r>
            <a:r>
              <a:rPr lang="en-US" dirty="0" smtClean="0">
                <a:hlinkClick r:id="rId2"/>
              </a:rPr>
              <a:t>MagLev</a:t>
            </a:r>
            <a:r>
              <a:rPr lang="en-US" dirty="0" smtClean="0"/>
              <a:t> train </a:t>
            </a:r>
            <a:r>
              <a:rPr lang="en-US" dirty="0"/>
              <a:t>in Shanghai, China. It is currently the fastest train in the world (it has been tested to </a:t>
            </a:r>
            <a:r>
              <a:rPr lang="en-US" dirty="0" smtClean="0"/>
              <a:t>501km/</a:t>
            </a:r>
            <a:r>
              <a:rPr lang="en-US" dirty="0" err="1" smtClean="0"/>
              <a:t>hr</a:t>
            </a:r>
            <a:r>
              <a:rPr lang="en-US" dirty="0"/>
              <a:t>, </a:t>
            </a:r>
            <a:r>
              <a:rPr lang="en-US" i="1" dirty="0">
                <a:hlinkClick r:id="rId3"/>
              </a:rPr>
              <a:t>Wikipedia</a:t>
            </a:r>
            <a:r>
              <a:rPr lang="en-US" dirty="0"/>
              <a:t>).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video shows the speed of the train over time and hence makes a good </a:t>
            </a:r>
            <a:r>
              <a:rPr lang="en-US" dirty="0" err="1"/>
              <a:t>maths</a:t>
            </a:r>
            <a:r>
              <a:rPr lang="en-US" dirty="0"/>
              <a:t> investigation </a:t>
            </a:r>
            <a:r>
              <a:rPr lang="en-US" dirty="0" smtClean="0"/>
              <a:t>for </a:t>
            </a:r>
            <a:r>
              <a:rPr lang="en-US" dirty="0"/>
              <a:t>speed, distance, time, velocity and </a:t>
            </a:r>
            <a:r>
              <a:rPr lang="en-US" dirty="0" smtClean="0"/>
              <a:t>acceleration </a:t>
            </a:r>
            <a:r>
              <a:rPr lang="en-US" dirty="0"/>
              <a:t>with their respective graphs.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you want ideas on this then please visit MrTaylorsMaths.weebly.com. Any comments or ideas on what could be included as ideas for the students to pursue then please </a:t>
            </a:r>
            <a:r>
              <a:rPr lang="en-US" dirty="0" smtClean="0"/>
              <a:t>email </a:t>
            </a:r>
            <a:r>
              <a:rPr lang="en-US" dirty="0"/>
              <a:t>me </a:t>
            </a:r>
            <a:r>
              <a:rPr lang="en-US" dirty="0" smtClean="0">
                <a:hlinkClick r:id="rId4"/>
              </a:rPr>
              <a:t>mathsmethods@live.co.uk</a:t>
            </a:r>
            <a:r>
              <a:rPr lang="en-US" dirty="0" smtClean="0"/>
              <a:t>. Enjoy!</a:t>
            </a:r>
          </a:p>
          <a:p>
            <a:endParaRPr lang="en-GB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1487" y="3068960"/>
            <a:ext cx="8568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the </a:t>
            </a:r>
            <a:r>
              <a:rPr lang="en-GB" dirty="0" err="1" smtClean="0"/>
              <a:t>MagLev</a:t>
            </a:r>
            <a:r>
              <a:rPr lang="en-GB" dirty="0" smtClean="0"/>
              <a:t> link above doesn’t work h</a:t>
            </a:r>
            <a:r>
              <a:rPr lang="en-GB" dirty="0" smtClean="0"/>
              <a:t>ere </a:t>
            </a:r>
            <a:r>
              <a:rPr lang="en-GB" dirty="0" smtClean="0"/>
              <a:t>is the YouTube link – </a:t>
            </a:r>
            <a:r>
              <a:rPr lang="en-US" dirty="0">
                <a:hlinkClick r:id="rId2"/>
              </a:rPr>
              <a:t>https://www.youtube.com/watch?v=LbShmGYxXtY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 smtClean="0"/>
              <a:t>following two </a:t>
            </a:r>
            <a:r>
              <a:rPr lang="en-GB" dirty="0" smtClean="0"/>
              <a:t>pages </a:t>
            </a:r>
            <a:r>
              <a:rPr lang="en-GB" dirty="0" smtClean="0"/>
              <a:t>have</a:t>
            </a:r>
            <a:r>
              <a:rPr lang="en-GB" dirty="0" smtClean="0"/>
              <a:t> </a:t>
            </a:r>
            <a:r>
              <a:rPr lang="en-GB" dirty="0" smtClean="0"/>
              <a:t>some </a:t>
            </a:r>
            <a:r>
              <a:rPr lang="en-GB" dirty="0" smtClean="0"/>
              <a:t>information about the </a:t>
            </a:r>
            <a:r>
              <a:rPr lang="en-GB" dirty="0" err="1" smtClean="0"/>
              <a:t>MegLev</a:t>
            </a:r>
            <a:r>
              <a:rPr lang="en-GB" dirty="0" smtClean="0"/>
              <a:t> </a:t>
            </a:r>
            <a:r>
              <a:rPr lang="en-GB" dirty="0" smtClean="0"/>
              <a:t>that you may like to </a:t>
            </a:r>
            <a:r>
              <a:rPr lang="en-GB" dirty="0" smtClean="0"/>
              <a:t>incorporate and after that there are some ideas to get the students thinking if they have trouble coming up with ideas.</a:t>
            </a:r>
          </a:p>
          <a:p>
            <a:endParaRPr lang="en-GB" dirty="0"/>
          </a:p>
          <a:p>
            <a:r>
              <a:rPr lang="en-GB" dirty="0" smtClean="0"/>
              <a:t>If you wish to read Shanghai Maglev Train’s version </a:t>
            </a:r>
            <a:r>
              <a:rPr lang="en-GB" dirty="0" smtClean="0"/>
              <a:t>of </a:t>
            </a:r>
            <a:r>
              <a:rPr lang="en-GB" dirty="0" err="1" smtClean="0"/>
              <a:t>MagLev</a:t>
            </a:r>
            <a:r>
              <a:rPr lang="en-GB" dirty="0" smtClean="0"/>
              <a:t> development then follow this link </a:t>
            </a:r>
            <a:r>
              <a:rPr lang="en-US" dirty="0">
                <a:hlinkClick r:id="rId5"/>
              </a:rPr>
              <a:t>http://www.smtdc.com/en/gycf3.asp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9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41710"/>
              </p:ext>
            </p:extLst>
          </p:nvPr>
        </p:nvGraphicFramePr>
        <p:xfrm>
          <a:off x="395536" y="260648"/>
          <a:ext cx="8229600" cy="356616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Background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Transit type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u="none" strike="noStrike">
                          <a:solidFill>
                            <a:srgbClr val="0B0080"/>
                          </a:solidFill>
                          <a:effectLst/>
                          <a:hlinkClick r:id="rId2" tooltip="Magnetic levitation"/>
                        </a:rPr>
                        <a:t>Magnetic levitation</a:t>
                      </a:r>
                      <a:endParaRPr lang="en-US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Number of lines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Number of stations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Operation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Began operation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January 1, 2004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Operator(s)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Shanghai Maglev Transportation Development Co., Ltd.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Technical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System length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30.5 km (18.95 mi)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669940"/>
            <a:ext cx="5724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hlinkClick r:id="rId3"/>
              </a:rPr>
              <a:t>http://en.wikipedia.org/wiki/Shanghai_Maglev_Train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52356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669940"/>
            <a:ext cx="5724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hlinkClick r:id="rId2"/>
              </a:rPr>
              <a:t>http://en.wikipedia.org/wiki/Shanghai_Maglev_Train</a:t>
            </a:r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44624"/>
            <a:ext cx="9036496" cy="715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The </a:t>
            </a:r>
            <a:r>
              <a:rPr lang="en-US" sz="1700" b="1" dirty="0"/>
              <a:t>Shanghai Maglev Train</a:t>
            </a:r>
            <a:r>
              <a:rPr lang="en-US" sz="1700" dirty="0"/>
              <a:t> or </a:t>
            </a:r>
            <a:r>
              <a:rPr lang="en-US" sz="1700" b="1" dirty="0"/>
              <a:t>Shanghai </a:t>
            </a:r>
            <a:r>
              <a:rPr lang="en-US" sz="1700" b="1" dirty="0" err="1">
                <a:hlinkClick r:id="rId3" tooltip="Transrapid"/>
              </a:rPr>
              <a:t>Transrapid</a:t>
            </a:r>
            <a:r>
              <a:rPr lang="en-US" sz="1700" dirty="0"/>
              <a:t> (</a:t>
            </a:r>
            <a:r>
              <a:rPr lang="en-US" sz="1700" dirty="0">
                <a:hlinkClick r:id="rId4" tooltip="Simplified Chinese characters"/>
              </a:rPr>
              <a:t>Chinese</a:t>
            </a:r>
            <a:r>
              <a:rPr lang="en-US" sz="1700" dirty="0"/>
              <a:t>: </a:t>
            </a:r>
            <a:r>
              <a:rPr lang="ja-JP" altLang="en-US" sz="1700" dirty="0"/>
              <a:t>上海磁浮示范运营线</a:t>
            </a:r>
            <a:r>
              <a:rPr lang="en-US" altLang="ja-JP" sz="1700" dirty="0"/>
              <a:t>; </a:t>
            </a:r>
            <a:r>
              <a:rPr lang="en-US" sz="1700" dirty="0"/>
              <a:t>literally "Shanghai Maglev Demonstration Operation Line") is </a:t>
            </a:r>
            <a:r>
              <a:rPr lang="en-US" sz="1700" dirty="0" smtClean="0"/>
              <a:t>a </a:t>
            </a:r>
            <a:r>
              <a:rPr lang="en-US" sz="1700" dirty="0" smtClean="0">
                <a:hlinkClick r:id="rId5" tooltip="Magnetic levitation train"/>
              </a:rPr>
              <a:t>magnetic </a:t>
            </a:r>
            <a:r>
              <a:rPr lang="en-US" sz="1700" dirty="0">
                <a:hlinkClick r:id="rId5" tooltip="Magnetic levitation train"/>
              </a:rPr>
              <a:t>levitation train</a:t>
            </a:r>
            <a:r>
              <a:rPr lang="en-US" sz="1700" dirty="0"/>
              <a:t>, or </a:t>
            </a:r>
            <a:r>
              <a:rPr lang="en-US" sz="1700" i="1" dirty="0"/>
              <a:t>maglev</a:t>
            </a:r>
            <a:r>
              <a:rPr lang="en-US" sz="1700" dirty="0"/>
              <a:t> line that operates in </a:t>
            </a:r>
            <a:r>
              <a:rPr lang="en-US" sz="1700" dirty="0">
                <a:hlinkClick r:id="rId6" tooltip="Shanghai"/>
              </a:rPr>
              <a:t>Shanghai</a:t>
            </a:r>
            <a:r>
              <a:rPr lang="en-US" sz="1700" dirty="0"/>
              <a:t>, </a:t>
            </a:r>
            <a:r>
              <a:rPr lang="en-US" sz="1700" dirty="0">
                <a:hlinkClick r:id="rId7" tooltip="China"/>
              </a:rPr>
              <a:t>China</a:t>
            </a:r>
            <a:r>
              <a:rPr lang="en-US" sz="1700" dirty="0"/>
              <a:t>.</a:t>
            </a:r>
          </a:p>
          <a:p>
            <a:r>
              <a:rPr lang="en-US" sz="1700" dirty="0"/>
              <a:t>It is the first commercially operated </a:t>
            </a:r>
            <a:r>
              <a:rPr lang="en-US" sz="1700" dirty="0">
                <a:hlinkClick r:id="rId8" tooltip="High speed train"/>
              </a:rPr>
              <a:t>high-speed</a:t>
            </a:r>
            <a:r>
              <a:rPr lang="en-US" sz="1700" dirty="0"/>
              <a:t> magnetic levitation line in the world and only the third Maglev line to be operated. The train line was designed to connect </a:t>
            </a:r>
            <a:r>
              <a:rPr lang="en-US" sz="1700" dirty="0">
                <a:hlinkClick r:id="rId9" tooltip="Shanghai Pudong International Airport"/>
              </a:rPr>
              <a:t>Shanghai </a:t>
            </a:r>
            <a:r>
              <a:rPr lang="en-US" sz="1700" dirty="0" err="1">
                <a:hlinkClick r:id="rId9" tooltip="Shanghai Pudong International Airport"/>
              </a:rPr>
              <a:t>Pudong</a:t>
            </a:r>
            <a:r>
              <a:rPr lang="en-US" sz="1700" dirty="0">
                <a:hlinkClick r:id="rId9" tooltip="Shanghai Pudong International Airport"/>
              </a:rPr>
              <a:t> International Airport</a:t>
            </a:r>
            <a:r>
              <a:rPr lang="en-US" sz="1700" dirty="0"/>
              <a:t> and the outskirts of central </a:t>
            </a:r>
            <a:r>
              <a:rPr lang="en-US" sz="1700" dirty="0" err="1">
                <a:hlinkClick r:id="rId10" tooltip="Pudong"/>
              </a:rPr>
              <a:t>Pudong</a:t>
            </a:r>
            <a:r>
              <a:rPr lang="en-US" sz="1700" dirty="0"/>
              <a:t> where passengers could interchange to the </a:t>
            </a:r>
            <a:r>
              <a:rPr lang="en-US" sz="1700" dirty="0">
                <a:hlinkClick r:id="rId11" tooltip="Shanghai Metro"/>
              </a:rPr>
              <a:t>Shanghai Metro</a:t>
            </a:r>
            <a:r>
              <a:rPr lang="en-US" sz="1700" dirty="0"/>
              <a:t> to continue their trip to the city </a:t>
            </a:r>
            <a:r>
              <a:rPr lang="en-US" sz="1700" dirty="0" err="1"/>
              <a:t>centre</a:t>
            </a:r>
            <a:r>
              <a:rPr lang="en-US" sz="1700" dirty="0"/>
              <a:t>.</a:t>
            </a:r>
          </a:p>
          <a:p>
            <a:r>
              <a:rPr lang="en-US" sz="1700" dirty="0"/>
              <a:t>Construction of the line began in 1 March 2001,</a:t>
            </a:r>
            <a:r>
              <a:rPr lang="en-US" sz="1700" baseline="30000" dirty="0">
                <a:hlinkClick r:id="rId12"/>
              </a:rPr>
              <a:t>[1]</a:t>
            </a:r>
            <a:r>
              <a:rPr lang="en-US" sz="1700" dirty="0"/>
              <a:t> and public commercial service commenced on 1 January 2004. The top operational commercial speed of this train is 431 km/h (268 mph), making it the world's fastest train in regular commercial service since its opening in 2004. During a non-commercial test run on 12 November 2003, a maglev train achieved a Chinese record speed of 501 km/h (311 mph).</a:t>
            </a:r>
            <a:r>
              <a:rPr lang="en-US" sz="1700" baseline="30000" dirty="0">
                <a:hlinkClick r:id="rId13"/>
              </a:rPr>
              <a:t>[2]</a:t>
            </a:r>
            <a:endParaRPr lang="en-US" sz="1700" dirty="0"/>
          </a:p>
          <a:p>
            <a:r>
              <a:rPr lang="en-US" sz="1700" dirty="0"/>
              <a:t>It cost $1.2 billion to build.</a:t>
            </a:r>
            <a:r>
              <a:rPr lang="en-US" sz="1700" baseline="30000" dirty="0">
                <a:hlinkClick r:id="rId14"/>
              </a:rPr>
              <a:t>[3]</a:t>
            </a:r>
            <a:r>
              <a:rPr lang="en-US" sz="1700" dirty="0"/>
              <a:t> The train set was built by a joint venture of </a:t>
            </a:r>
            <a:r>
              <a:rPr lang="en-US" sz="1700" dirty="0">
                <a:hlinkClick r:id="rId15" tooltip="Siemens"/>
              </a:rPr>
              <a:t>Siemens</a:t>
            </a:r>
            <a:r>
              <a:rPr lang="en-US" sz="1700" dirty="0"/>
              <a:t> and </a:t>
            </a:r>
            <a:r>
              <a:rPr lang="en-US" sz="1700" dirty="0">
                <a:hlinkClick r:id="rId16" tooltip="ThyssenKrupp"/>
              </a:rPr>
              <a:t>ThyssenKrupp</a:t>
            </a:r>
            <a:r>
              <a:rPr lang="en-US" sz="1700" dirty="0"/>
              <a:t> in </a:t>
            </a:r>
            <a:r>
              <a:rPr lang="en-US" sz="1700" dirty="0">
                <a:hlinkClick r:id="rId17" tooltip="Kassel"/>
              </a:rPr>
              <a:t>Kassel</a:t>
            </a:r>
            <a:r>
              <a:rPr lang="en-US" sz="1700" dirty="0"/>
              <a:t>. The track (</a:t>
            </a:r>
            <a:r>
              <a:rPr lang="en-US" sz="1700" dirty="0" err="1"/>
              <a:t>guideway</a:t>
            </a:r>
            <a:r>
              <a:rPr lang="en-US" sz="1700" dirty="0"/>
              <a:t>) was built by local Chinese companies who, as a result of the swampy soil conditions of the </a:t>
            </a:r>
            <a:r>
              <a:rPr lang="en-US" sz="1700" dirty="0" err="1"/>
              <a:t>Pudong</a:t>
            </a:r>
            <a:r>
              <a:rPr lang="en-US" sz="1700" dirty="0"/>
              <a:t> area, had to deviate from the original track design of one supporting column every 50 meters to one column every 25 meters, to ensure that the </a:t>
            </a:r>
            <a:r>
              <a:rPr lang="en-US" sz="1700" dirty="0" err="1"/>
              <a:t>guideway</a:t>
            </a:r>
            <a:r>
              <a:rPr lang="en-US" sz="1700" dirty="0"/>
              <a:t> meets the stability and precision criteria. Additionally, they had to inject several </a:t>
            </a:r>
            <a:r>
              <a:rPr lang="en-US" sz="1700" dirty="0" smtClean="0">
                <a:hlinkClick r:id="rId18" tooltip="Concrete"/>
              </a:rPr>
              <a:t>concrete</a:t>
            </a:r>
            <a:r>
              <a:rPr lang="en-US" sz="1700" dirty="0" smtClean="0"/>
              <a:t> piles </a:t>
            </a:r>
            <a:r>
              <a:rPr lang="en-US" sz="1700" dirty="0"/>
              <a:t>to depths of up to 70 meters into the ground, to support the column foundations. A local facility to manufacture the </a:t>
            </a:r>
            <a:r>
              <a:rPr lang="en-US" sz="1700" dirty="0" err="1"/>
              <a:t>guideway</a:t>
            </a:r>
            <a:r>
              <a:rPr lang="en-US" sz="1700" dirty="0"/>
              <a:t> elements was installed next to the track area prior to construction.</a:t>
            </a:r>
          </a:p>
          <a:p>
            <a:r>
              <a:rPr lang="en-US" sz="1700" dirty="0"/>
              <a:t>The </a:t>
            </a:r>
            <a:r>
              <a:rPr lang="en-US" sz="1700" dirty="0">
                <a:hlinkClick r:id="rId19" tooltip="Electrification (rail)"/>
              </a:rPr>
              <a:t>electrification</a:t>
            </a:r>
            <a:r>
              <a:rPr lang="en-US" sz="1700" dirty="0"/>
              <a:t> of the train was developed by </a:t>
            </a:r>
            <a:r>
              <a:rPr lang="en-US" sz="1700" dirty="0" err="1"/>
              <a:t>Vahle</a:t>
            </a:r>
            <a:r>
              <a:rPr lang="en-US" sz="1700" dirty="0"/>
              <a:t>, Inc.</a:t>
            </a:r>
            <a:r>
              <a:rPr lang="en-US" sz="1700" baseline="30000" dirty="0">
                <a:hlinkClick r:id="rId20"/>
              </a:rPr>
              <a:t>[4]</a:t>
            </a:r>
            <a:r>
              <a:rPr lang="en-US" sz="1700" dirty="0"/>
              <a:t> Two commercial maglev systems predated the Shanghai system: the </a:t>
            </a:r>
            <a:r>
              <a:rPr lang="en-US" sz="1700" dirty="0">
                <a:hlinkClick r:id="rId21" tooltip="Birmingham Maglev"/>
              </a:rPr>
              <a:t>Birmingham Maglev</a:t>
            </a:r>
            <a:r>
              <a:rPr lang="en-US" sz="1700" dirty="0"/>
              <a:t> in the United Kingdom and the Berlin </a:t>
            </a:r>
            <a:r>
              <a:rPr lang="en-US" sz="1700" dirty="0">
                <a:hlinkClick r:id="rId22" tooltip="M-Bahn"/>
              </a:rPr>
              <a:t>M-</a:t>
            </a:r>
            <a:r>
              <a:rPr lang="en-US" sz="1700" dirty="0" err="1">
                <a:hlinkClick r:id="rId22" tooltip="M-Bahn"/>
              </a:rPr>
              <a:t>Bahn</a:t>
            </a:r>
            <a:r>
              <a:rPr lang="en-US" sz="1700" dirty="0"/>
              <a:t>. Both were low-speed operations and closed before the opening of the Shanghai Maglev Train.</a:t>
            </a:r>
          </a:p>
          <a:p>
            <a:r>
              <a:rPr lang="en-US" sz="1700" dirty="0"/>
              <a:t>The line is not a part of the </a:t>
            </a:r>
            <a:r>
              <a:rPr lang="en-US" sz="1700" dirty="0">
                <a:hlinkClick r:id="rId11" tooltip="Shanghai Metro"/>
              </a:rPr>
              <a:t>Shanghai Metro</a:t>
            </a:r>
            <a:r>
              <a:rPr lang="en-US" sz="1700" dirty="0"/>
              <a:t> network, which operates its own service to </a:t>
            </a:r>
            <a:r>
              <a:rPr lang="en-US" sz="1700" dirty="0" err="1"/>
              <a:t>Pudong</a:t>
            </a:r>
            <a:r>
              <a:rPr lang="en-US" sz="1700" dirty="0"/>
              <a:t> Airport from central Shanghai and from </a:t>
            </a:r>
            <a:r>
              <a:rPr lang="en-US" sz="1700" dirty="0" err="1"/>
              <a:t>Longyang</a:t>
            </a:r>
            <a:r>
              <a:rPr lang="en-US" sz="1700" dirty="0"/>
              <a:t> Road Station.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20188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64096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Run the video through once and ask the students write down what they notice.</a:t>
            </a:r>
          </a:p>
          <a:p>
            <a:endParaRPr lang="en-GB" dirty="0"/>
          </a:p>
          <a:p>
            <a:r>
              <a:rPr lang="en-GB" dirty="0" smtClean="0"/>
              <a:t>If nothing comes forward you may have to lead the discussion </a:t>
            </a:r>
            <a:r>
              <a:rPr lang="en-GB" dirty="0" err="1" smtClean="0"/>
              <a:t>eg</a:t>
            </a:r>
            <a:r>
              <a:rPr lang="en-GB" dirty="0" smtClean="0"/>
              <a:t> – </a:t>
            </a:r>
          </a:p>
          <a:p>
            <a:endParaRPr lang="en-GB" dirty="0"/>
          </a:p>
          <a:p>
            <a:r>
              <a:rPr lang="en-GB" dirty="0" smtClean="0"/>
              <a:t>What time elapsed?</a:t>
            </a:r>
          </a:p>
          <a:p>
            <a:endParaRPr lang="en-GB" dirty="0" smtClean="0"/>
          </a:p>
          <a:p>
            <a:r>
              <a:rPr lang="en-GB" dirty="0" smtClean="0"/>
              <a:t>What was the maximum speed?</a:t>
            </a:r>
          </a:p>
          <a:p>
            <a:endParaRPr lang="en-GB" dirty="0" smtClean="0"/>
          </a:p>
          <a:p>
            <a:r>
              <a:rPr lang="en-GB" dirty="0" smtClean="0"/>
              <a:t>When did the train reach 100 miles per hour (100 mph)?</a:t>
            </a:r>
          </a:p>
          <a:p>
            <a:endParaRPr lang="en-GB" dirty="0" smtClean="0"/>
          </a:p>
          <a:p>
            <a:r>
              <a:rPr lang="en-GB" dirty="0" smtClean="0"/>
              <a:t>How long do you think it would have taken for the train to reach the speed it was at when the video started?</a:t>
            </a:r>
          </a:p>
          <a:p>
            <a:endParaRPr lang="en-GB" dirty="0"/>
          </a:p>
          <a:p>
            <a:r>
              <a:rPr lang="en-GB" dirty="0" smtClean="0"/>
              <a:t>What is the final speed in mph?</a:t>
            </a:r>
          </a:p>
          <a:p>
            <a:endParaRPr lang="en-GB" dirty="0"/>
          </a:p>
          <a:p>
            <a:r>
              <a:rPr lang="en-GB" dirty="0" smtClean="0"/>
              <a:t>The track is 30.5kms. How long does the journey take?</a:t>
            </a:r>
          </a:p>
          <a:p>
            <a:endParaRPr lang="en-GB" dirty="0"/>
          </a:p>
          <a:p>
            <a:r>
              <a:rPr lang="en-GB" dirty="0" smtClean="0"/>
              <a:t>What is the average speed?</a:t>
            </a:r>
          </a:p>
          <a:p>
            <a:endParaRPr lang="en-GB" dirty="0"/>
          </a:p>
          <a:p>
            <a:r>
              <a:rPr lang="en-GB" dirty="0" smtClean="0"/>
              <a:t>How many m/s is the train going?</a:t>
            </a:r>
          </a:p>
          <a:p>
            <a:endParaRPr lang="en-GB" dirty="0"/>
          </a:p>
          <a:p>
            <a:r>
              <a:rPr lang="en-GB" dirty="0" smtClean="0"/>
              <a:t>During the journey the return train passes the outgoing train. Each train is  153.6m long. How long does it take for the two trains to pass each other?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075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train carries 574 passengers but is running at 20% capacity. How many people does it carry?</a:t>
            </a:r>
          </a:p>
          <a:p>
            <a:endParaRPr lang="en-GB" dirty="0"/>
          </a:p>
          <a:p>
            <a:r>
              <a:rPr lang="en-GB" dirty="0" smtClean="0"/>
              <a:t>From the timetable below, work out how many passengers the train carries in one year.</a:t>
            </a: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324472"/>
              </p:ext>
            </p:extLst>
          </p:nvPr>
        </p:nvGraphicFramePr>
        <p:xfrm>
          <a:off x="421196" y="1484784"/>
          <a:ext cx="8229599" cy="3749040"/>
        </p:xfrm>
        <a:graphic>
          <a:graphicData uri="http://schemas.openxmlformats.org/drawingml/2006/table">
            <a:tbl>
              <a:tblPr/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Daytime hours</a:t>
                      </a:r>
                      <a:r>
                        <a:rPr lang="en-US" b="0" i="0" u="none" strike="noStrike" baseline="30000" dirty="0">
                          <a:solidFill>
                            <a:srgbClr val="0B0080"/>
                          </a:solidFill>
                          <a:effectLst/>
                          <a:hlinkClick r:id="rId2"/>
                        </a:rPr>
                        <a:t>[7]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06:45–08:45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09:00–10:45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11:00–14:45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15:00–15:45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16:00–19:00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19:00-21:40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Journey time (minutes)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8:10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7:20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8:10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7:20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8:10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8:10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Maximum speed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301 km/h (187 mph)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431 km/h (268 mph)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301 km/h (187 mph)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431 km/h (268 mph)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301 km/h (187 mph)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301 km/h (187 mph)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Average speed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224 km/h (139 mph)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251 km/h (156 mph)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224 km/h (139 mph)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251 km/h (156 mph)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224 km/h (139 mph)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224 km/h (139 mph)h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Interval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15 minutes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15 minutes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15 minutes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15 minutes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15 minutes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20 minutes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36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6409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 the video to draw a graph of velocity-against-time.</a:t>
            </a:r>
          </a:p>
          <a:p>
            <a:endParaRPr lang="en-GB" dirty="0"/>
          </a:p>
          <a:p>
            <a:r>
              <a:rPr lang="en-GB" dirty="0" smtClean="0"/>
              <a:t>Try to complete this for the whole journey? What assumptions will you have to make?</a:t>
            </a:r>
          </a:p>
          <a:p>
            <a:endParaRPr lang="en-GB" dirty="0"/>
          </a:p>
          <a:p>
            <a:r>
              <a:rPr lang="en-GB" dirty="0" smtClean="0"/>
              <a:t>The gradient of the velocity-time-graph gives you ……………………………… .</a:t>
            </a:r>
          </a:p>
          <a:p>
            <a:endParaRPr lang="en-GB" dirty="0"/>
          </a:p>
          <a:p>
            <a:r>
              <a:rPr lang="en-GB" dirty="0" smtClean="0"/>
              <a:t>The area under the graph gives you …………………………………. .</a:t>
            </a:r>
          </a:p>
          <a:p>
            <a:endParaRPr lang="en-GB" dirty="0"/>
          </a:p>
          <a:p>
            <a:r>
              <a:rPr lang="en-GB" dirty="0" smtClean="0"/>
              <a:t>Draw a distance-time-graph for the journey.</a:t>
            </a:r>
          </a:p>
          <a:p>
            <a:endParaRPr lang="en-GB" dirty="0"/>
          </a:p>
          <a:p>
            <a:r>
              <a:rPr lang="en-GB" dirty="0"/>
              <a:t>The gradient of the </a:t>
            </a:r>
            <a:r>
              <a:rPr lang="en-GB" dirty="0" smtClean="0"/>
              <a:t>distance-time-graph </a:t>
            </a:r>
            <a:r>
              <a:rPr lang="en-GB" dirty="0"/>
              <a:t>gives you ……………………………… .</a:t>
            </a:r>
          </a:p>
          <a:p>
            <a:endParaRPr lang="en-GB" dirty="0"/>
          </a:p>
          <a:p>
            <a:r>
              <a:rPr lang="en-GB" dirty="0"/>
              <a:t>The area under the graph gives you …………………………………. .</a:t>
            </a:r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36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315" y="10277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Some More information that you might like to include - </a:t>
            </a:r>
            <a:r>
              <a:rPr lang="en-US" i="1" dirty="0">
                <a:hlinkClick r:id="rId2"/>
              </a:rPr>
              <a:t>Wikipedia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line is operated by Shanghai Maglev Transportation Development Co., Ltd and runs from 06:45 to 21:30, with services every 15 to 20 minutes. A one-way ticket costs </a:t>
            </a:r>
            <a:r>
              <a:rPr lang="en-US" dirty="0">
                <a:hlinkClick r:id="rId3" tooltip="Renminbi"/>
              </a:rPr>
              <a:t>¥</a:t>
            </a:r>
            <a:r>
              <a:rPr lang="en-US" dirty="0"/>
              <a:t>50 (US$7.27), or ¥40 ($5.81) for those passengers holding a receipt or proof of an airline ticket purchase. A round-trip return ticket costs ¥80 ($11.63) and </a:t>
            </a:r>
            <a:r>
              <a:rPr lang="en-US" dirty="0">
                <a:hlinkClick r:id="rId4" tooltip="VIP"/>
              </a:rPr>
              <a:t>VIP</a:t>
            </a:r>
            <a:r>
              <a:rPr lang="en-US" dirty="0"/>
              <a:t> tickets cost double the standard fare.</a:t>
            </a:r>
          </a:p>
          <a:p>
            <a:r>
              <a:rPr lang="en-US" dirty="0"/>
              <a:t>Following the opening, overall maglev train ridership levels were at 20% of capacity.</a:t>
            </a:r>
            <a:r>
              <a:rPr lang="en-US" baseline="30000" dirty="0">
                <a:hlinkClick r:id="rId5"/>
              </a:rPr>
              <a:t>[6]</a:t>
            </a:r>
            <a:r>
              <a:rPr lang="en-US" dirty="0"/>
              <a:t> The levels were attributed to limited operating hours, the short length of the line, high ticket prices and that it "virtually goes nowhere", terminating at </a:t>
            </a:r>
            <a:r>
              <a:rPr lang="en-US" dirty="0" err="1"/>
              <a:t>Longyang</a:t>
            </a:r>
            <a:r>
              <a:rPr lang="en-US" dirty="0"/>
              <a:t> Road in </a:t>
            </a:r>
            <a:r>
              <a:rPr lang="en-US" dirty="0" err="1"/>
              <a:t>Pudong</a:t>
            </a:r>
            <a:r>
              <a:rPr lang="en-US" dirty="0"/>
              <a:t> – another 20 min by subway from the city </a:t>
            </a:r>
            <a:r>
              <a:rPr lang="en-US" dirty="0" err="1"/>
              <a:t>centre</a:t>
            </a:r>
            <a:r>
              <a:rPr lang="en-US" dirty="0"/>
              <a:t>.</a:t>
            </a:r>
            <a:r>
              <a:rPr lang="en-US" baseline="30000" dirty="0">
                <a:hlinkClick r:id="rId5"/>
              </a:rPr>
              <a:t>[6</a:t>
            </a:r>
            <a:r>
              <a:rPr lang="en-US" baseline="30000" dirty="0" smtClean="0">
                <a:hlinkClick r:id="rId5"/>
              </a:rPr>
              <a:t>]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610815"/>
              </p:ext>
            </p:extLst>
          </p:nvPr>
        </p:nvGraphicFramePr>
        <p:xfrm>
          <a:off x="395536" y="3108960"/>
          <a:ext cx="8229599" cy="3749040"/>
        </p:xfrm>
        <a:graphic>
          <a:graphicData uri="http://schemas.openxmlformats.org/drawingml/2006/table">
            <a:tbl>
              <a:tblPr/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Daytime hours</a:t>
                      </a:r>
                      <a:r>
                        <a:rPr lang="en-US" b="0" i="0" u="none" strike="noStrike" baseline="30000" dirty="0">
                          <a:solidFill>
                            <a:srgbClr val="0B0080"/>
                          </a:solidFill>
                          <a:effectLst/>
                          <a:hlinkClick r:id="rId6"/>
                        </a:rPr>
                        <a:t>[7]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06:45–08:45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09:00–10:45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11:00–14:45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15:00–15:45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16:00–19:00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19:00-21:40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Journey time (minutes)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8:10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7:20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8:10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7:20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8:10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8:10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Maximum speed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301 km/h (187 mph)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431 km/h (268 mph)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301 km/h (187 mph)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431 km/h (268 mph)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301 km/h (187 mph)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301 km/h (187 mph)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Average speed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224 km/h (139 mph)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251 km/h (156 mph)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224 km/h (139 mph)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251 km/h (156 mph)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224 km/h (139 mph)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224 km/h (139 mph)h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Interval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15 minutes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15 minutes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15 minutes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15 minutes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15 minutes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20 minutes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36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line runs from </a:t>
            </a:r>
            <a:r>
              <a:rPr lang="en-US" dirty="0" err="1">
                <a:hlinkClick r:id="rId2" tooltip="Longyang Road (Shanghai Metro)"/>
              </a:rPr>
              <a:t>Longyang</a:t>
            </a:r>
            <a:r>
              <a:rPr lang="en-US" dirty="0">
                <a:hlinkClick r:id="rId2" tooltip="Longyang Road (Shanghai Metro)"/>
              </a:rPr>
              <a:t> Road</a:t>
            </a:r>
            <a:r>
              <a:rPr lang="en-US" dirty="0"/>
              <a:t> station in </a:t>
            </a:r>
            <a:r>
              <a:rPr lang="en-US" dirty="0" err="1"/>
              <a:t>Pudong</a:t>
            </a:r>
            <a:r>
              <a:rPr lang="en-US" dirty="0"/>
              <a:t> to </a:t>
            </a:r>
            <a:r>
              <a:rPr lang="en-US" dirty="0" err="1">
                <a:hlinkClick r:id="rId3" tooltip="Pudong International Airport"/>
              </a:rPr>
              <a:t>Pudong</a:t>
            </a:r>
            <a:r>
              <a:rPr lang="en-US" dirty="0">
                <a:hlinkClick r:id="rId3" tooltip="Pudong International Airport"/>
              </a:rPr>
              <a:t> International Airport</a:t>
            </a:r>
            <a:r>
              <a:rPr lang="en-US" dirty="0"/>
              <a:t>; The </a:t>
            </a:r>
            <a:r>
              <a:rPr lang="en-US" dirty="0" err="1"/>
              <a:t>Pudong</a:t>
            </a:r>
            <a:r>
              <a:rPr lang="en-US" dirty="0"/>
              <a:t> International Airport station provides a transfer to </a:t>
            </a:r>
            <a:r>
              <a:rPr lang="en-US" dirty="0">
                <a:hlinkClick r:id="rId4" tooltip="Line 2, Shanghai Metro"/>
              </a:rPr>
              <a:t>Line 2</a:t>
            </a:r>
            <a:r>
              <a:rPr lang="en-US" dirty="0"/>
              <a:t>, but the </a:t>
            </a:r>
            <a:r>
              <a:rPr lang="en-US" dirty="0" err="1"/>
              <a:t>Longyang</a:t>
            </a:r>
            <a:r>
              <a:rPr lang="en-US" dirty="0"/>
              <a:t> Road station provides access to Line 2 and Line 7.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At </a:t>
            </a:r>
            <a:r>
              <a:rPr lang="en-US" dirty="0"/>
              <a:t>full speed, the journey takes 7 minutes and 20 seconds to complete the distance of </a:t>
            </a:r>
            <a:r>
              <a:rPr lang="en-US" dirty="0" smtClean="0"/>
              <a:t>30.5</a:t>
            </a:r>
            <a:r>
              <a:rPr lang="en-US" dirty="0"/>
              <a:t> km (18.6 mi), although some trains in the early morning and late afternoon take about 50 seconds longer. A train can reach 350 km/h (217 mph) in 2 minutes, with the maximum normal operation speed of 431 km/h (268 mph) reached thereafter.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492896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hlinkClick r:id="rId5"/>
              </a:rPr>
              <a:t>Maglev Vehicle Data</a:t>
            </a:r>
            <a:r>
              <a:rPr lang="en-US" dirty="0">
                <a:hlinkClick r:id="rId5"/>
              </a:rPr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Trains in Shanghai are of the </a:t>
            </a:r>
            <a:r>
              <a:rPr lang="en-US" dirty="0" err="1"/>
              <a:t>Transrapid</a:t>
            </a:r>
            <a:r>
              <a:rPr lang="en-US" dirty="0"/>
              <a:t> SMT type which is based on the German TR 08.</a:t>
            </a:r>
          </a:p>
          <a:p>
            <a:r>
              <a:rPr lang="en-US" dirty="0"/>
              <a:t>Number of vehicles/trains: 3</a:t>
            </a:r>
          </a:p>
          <a:p>
            <a:r>
              <a:rPr lang="en-US" dirty="0"/>
              <a:t>Sections: 6 each train</a:t>
            </a:r>
          </a:p>
          <a:p>
            <a:r>
              <a:rPr lang="en-US" dirty="0"/>
              <a:t>Length: 153.6 m</a:t>
            </a:r>
          </a:p>
          <a:p>
            <a:r>
              <a:rPr lang="en-US" dirty="0"/>
              <a:t>Width: 3.7 m</a:t>
            </a:r>
          </a:p>
          <a:p>
            <a:r>
              <a:rPr lang="en-US" dirty="0"/>
              <a:t>Height: 4.2 m</a:t>
            </a:r>
          </a:p>
          <a:p>
            <a:r>
              <a:rPr lang="en-US" dirty="0"/>
              <a:t>Maximum operating speed: 505 km/h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Total Passenger capacity: 574</a:t>
            </a:r>
          </a:p>
          <a:p>
            <a:r>
              <a:rPr lang="en-US" dirty="0"/>
              <a:t>End section (ES) 1st class: 56</a:t>
            </a:r>
          </a:p>
          <a:p>
            <a:r>
              <a:rPr lang="en-US" dirty="0"/>
              <a:t>Middle section (MS) 2nd class: 110</a:t>
            </a:r>
          </a:p>
          <a:p>
            <a:r>
              <a:rPr lang="en-US" dirty="0"/>
              <a:t>End section (ES) 2nd class:  78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36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610</Words>
  <Application>Microsoft Office PowerPoint</Application>
  <PresentationFormat>On-screen Show (4:3)</PresentationFormat>
  <Paragraphs>158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</dc:creator>
  <cp:lastModifiedBy>MATTHEW</cp:lastModifiedBy>
  <cp:revision>14</cp:revision>
  <dcterms:created xsi:type="dcterms:W3CDTF">2013-12-29T06:23:16Z</dcterms:created>
  <dcterms:modified xsi:type="dcterms:W3CDTF">2013-12-29T06:24:23Z</dcterms:modified>
</cp:coreProperties>
</file>