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4" r:id="rId3"/>
    <p:sldId id="257" r:id="rId4"/>
    <p:sldId id="266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8" r:id="rId13"/>
    <p:sldId id="279" r:id="rId14"/>
    <p:sldId id="259" r:id="rId15"/>
    <p:sldId id="276" r:id="rId16"/>
    <p:sldId id="260" r:id="rId17"/>
    <p:sldId id="277" r:id="rId18"/>
    <p:sldId id="275" r:id="rId19"/>
    <p:sldId id="261" r:id="rId20"/>
    <p:sldId id="262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1992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0547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83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01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622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477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879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3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894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954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6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AB501-C8AF-4971-A07E-89482B2FB546}" type="datetimeFigureOut">
              <a:rPr lang="en-US" smtClean="0"/>
              <a:t>1/31/2014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E2C21-BAFB-4316-BBC2-D6775367C4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23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/>
        </p:nvGrpSpPr>
        <p:grpSpPr bwMode="auto">
          <a:xfrm>
            <a:off x="179512" y="1635190"/>
            <a:ext cx="5159375" cy="4819650"/>
            <a:chOff x="1281" y="478"/>
            <a:chExt cx="3250" cy="3036"/>
          </a:xfrm>
        </p:grpSpPr>
        <p:sp>
          <p:nvSpPr>
            <p:cNvPr id="5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0" name="Oval 9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1" name="Oval 10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79512" y="188640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SEVEN CIRCLES</a:t>
            </a:r>
            <a:endParaRPr lang="en-US" sz="8800" dirty="0"/>
          </a:p>
        </p:txBody>
      </p:sp>
      <p:sp>
        <p:nvSpPr>
          <p:cNvPr id="13" name="TextBox 12"/>
          <p:cNvSpPr txBox="1"/>
          <p:nvPr/>
        </p:nvSpPr>
        <p:spPr>
          <a:xfrm>
            <a:off x="5940152" y="2060848"/>
            <a:ext cx="28083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In here there are activities for years 7 to 9. Each year develops a different aspect.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747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Year 10</a:t>
            </a:r>
          </a:p>
          <a:p>
            <a:pPr algn="ctr"/>
            <a:r>
              <a:rPr lang="en-GB" sz="4400" dirty="0" smtClean="0"/>
              <a:t>Constructing the 7 circles</a:t>
            </a:r>
          </a:p>
          <a:p>
            <a:pPr algn="ctr"/>
            <a:r>
              <a:rPr lang="en-GB" sz="4400" dirty="0" smtClean="0"/>
              <a:t>Finding shapes</a:t>
            </a:r>
          </a:p>
          <a:p>
            <a:pPr algn="ctr"/>
            <a:r>
              <a:rPr lang="en-GB" sz="4400" dirty="0" smtClean="0"/>
              <a:t>Finding Equations of lines</a:t>
            </a:r>
          </a:p>
          <a:p>
            <a:pPr algn="ctr"/>
            <a:r>
              <a:rPr lang="en-GB" sz="4400" dirty="0" smtClean="0"/>
              <a:t>Using notation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7753889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12"/>
          <p:cNvSpPr txBox="1">
            <a:spLocks noChangeArrowheads="1"/>
          </p:cNvSpPr>
          <p:nvPr/>
        </p:nvSpPr>
        <p:spPr bwMode="auto">
          <a:xfrm>
            <a:off x="5390579" y="44624"/>
            <a:ext cx="3717925" cy="6832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SEVEN CIRCLES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Objective: To </a:t>
            </a:r>
            <a:r>
              <a:rPr lang="en-GB" altLang="en-US" sz="1200" dirty="0" smtClean="0"/>
              <a:t>be to construct the 7 circles, draw in a set of axes and find the equation of the lines that are required to make the shape.</a:t>
            </a:r>
            <a:endParaRPr lang="en-GB" altLang="en-US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Have a go at reproducing this pattern. Use a radius of 6cm, starting from the centre of the A3 paper</a:t>
            </a:r>
            <a:r>
              <a:rPr lang="en-GB" altLang="en-US" sz="1200" dirty="0" smtClean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Draw in the axes &amp; think carefully about the numbers that go on the axes. (Surds perhaps).</a:t>
            </a: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200" dirty="0" smtClean="0"/>
              <a:t>Using </a:t>
            </a:r>
            <a:r>
              <a:rPr lang="en-GB" altLang="en-US" sz="1200" dirty="0"/>
              <a:t>the points where the circles meet as vertices</a:t>
            </a:r>
            <a:r>
              <a:rPr lang="en-GB" altLang="en-US" sz="1200" dirty="0" smtClean="0"/>
              <a:t>, find &amp; </a:t>
            </a:r>
            <a:r>
              <a:rPr lang="en-GB" altLang="en-US" sz="1200" dirty="0"/>
              <a:t>draw </a:t>
            </a:r>
            <a:r>
              <a:rPr lang="en-GB" altLang="en-US" sz="1200" dirty="0" smtClean="0"/>
              <a:t>these polygons</a:t>
            </a:r>
            <a:r>
              <a:rPr lang="en-GB" altLang="en-US" sz="1200" dirty="0"/>
              <a:t>. Without using a ruler or protractor </a:t>
            </a:r>
            <a:r>
              <a:rPr lang="en-GB" altLang="en-US" sz="1200" dirty="0" smtClean="0"/>
              <a:t>find the lengths of each side.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200" dirty="0" smtClean="0"/>
              <a:t>Now find the equation of the lines that make up the sides of the polygon-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Equilateral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Hexagon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Isosceles Triangle</a:t>
            </a: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Rectangle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Angled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Kite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</a:t>
            </a:r>
            <a:r>
              <a:rPr lang="en-GB" altLang="en-US" sz="1200" dirty="0"/>
              <a:t>A</a:t>
            </a:r>
            <a:r>
              <a:rPr lang="en-GB" altLang="en-US" sz="1200" dirty="0" smtClean="0"/>
              <a:t>ngled 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Pentagon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Any other shapes?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 dirty="0" smtClean="0">
                <a:solidFill>
                  <a:srgbClr val="FF0000"/>
                </a:solidFill>
              </a:rPr>
              <a:t>Extension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Place the origin not at the centre.</a:t>
            </a:r>
            <a:endParaRPr lang="en-GB" altLang="en-US" sz="1200" dirty="0"/>
          </a:p>
        </p:txBody>
      </p:sp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390525" y="260350"/>
            <a:ext cx="40259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A </a:t>
            </a:r>
            <a:r>
              <a:rPr lang="en-GB" altLang="en-US" sz="1800" dirty="0" smtClean="0"/>
              <a:t>CONVERSATION on </a:t>
            </a:r>
            <a:r>
              <a:rPr lang="en-GB" altLang="en-US" sz="1800" dirty="0"/>
              <a:t>POLYGONS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Before we start </a:t>
            </a:r>
            <a:r>
              <a:rPr lang="en-GB" altLang="en-US" sz="1200" dirty="0" smtClean="0"/>
              <a:t>you </a:t>
            </a:r>
            <a:r>
              <a:rPr lang="en-GB" altLang="en-US" sz="1200" dirty="0"/>
              <a:t>are going to have a 2 minute </a:t>
            </a:r>
            <a:r>
              <a:rPr lang="en-GB" altLang="en-US" sz="1200" dirty="0" smtClean="0"/>
              <a:t>conversation. With you partner </a:t>
            </a:r>
            <a:r>
              <a:rPr lang="en-GB" altLang="en-US" sz="1200" dirty="0" smtClean="0"/>
              <a:t>recall the general equation for a straight line, what m &amp; c represent and how to find the equation of a linear line. After </a:t>
            </a:r>
            <a:r>
              <a:rPr lang="en-GB" altLang="en-US" sz="1200" dirty="0" smtClean="0"/>
              <a:t>two minutes we will discuss and list what you have found</a:t>
            </a:r>
            <a:r>
              <a:rPr lang="en-GB" altLang="en-US" sz="1200" dirty="0" smtClean="0"/>
              <a:t>. </a:t>
            </a:r>
            <a:endParaRPr lang="en-GB" altLang="en-US" sz="1200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32705" y="1777702"/>
            <a:ext cx="5159375" cy="4819650"/>
            <a:chOff x="1281" y="478"/>
            <a:chExt cx="3250" cy="3036"/>
          </a:xfrm>
        </p:grpSpPr>
        <p:sp>
          <p:nvSpPr>
            <p:cNvPr id="13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2714872" y="1645345"/>
            <a:ext cx="0" cy="50472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" y="4168971"/>
            <a:ext cx="5540827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1411663" y="3045774"/>
            <a:ext cx="638175" cy="110142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3600000" flipV="1">
            <a:off x="1726328" y="3612553"/>
            <a:ext cx="638175" cy="110142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rot="-3600000" flipV="1">
            <a:off x="2058944" y="3055753"/>
            <a:ext cx="638175" cy="1101425"/>
          </a:xfrm>
          <a:prstGeom prst="line">
            <a:avLst/>
          </a:prstGeom>
          <a:ln w="254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Year 11</a:t>
            </a:r>
          </a:p>
          <a:p>
            <a:pPr algn="ctr"/>
            <a:r>
              <a:rPr lang="en-GB" sz="4400" dirty="0" smtClean="0"/>
              <a:t>Constructing the 7 circles</a:t>
            </a:r>
          </a:p>
          <a:p>
            <a:pPr algn="ctr"/>
            <a:r>
              <a:rPr lang="en-GB" sz="4400" dirty="0" smtClean="0"/>
              <a:t>Finding areas and perimeters of shapes made from curves</a:t>
            </a:r>
          </a:p>
          <a:p>
            <a:pPr algn="ctr"/>
            <a:r>
              <a:rPr lang="en-GB" sz="4400" dirty="0" smtClean="0"/>
              <a:t>Using notation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4517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Text Box 12"/>
          <p:cNvSpPr txBox="1">
            <a:spLocks noChangeArrowheads="1"/>
          </p:cNvSpPr>
          <p:nvPr/>
        </p:nvSpPr>
        <p:spPr bwMode="auto">
          <a:xfrm>
            <a:off x="5390579" y="44624"/>
            <a:ext cx="3717925" cy="29546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SEVEN CIRCLES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Objective: To </a:t>
            </a:r>
            <a:r>
              <a:rPr lang="en-GB" altLang="en-US" sz="1200" dirty="0" smtClean="0"/>
              <a:t>be to construct the 7 circles, draw in a set of axes and find the equation of each circle.</a:t>
            </a:r>
            <a:endParaRPr lang="en-GB" altLang="en-US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Have a go at reproducing this pattern. Use a radius of 6cm, starting from the centre of the A3 paper</a:t>
            </a:r>
            <a:r>
              <a:rPr lang="en-GB" altLang="en-US" sz="1200" dirty="0" smtClean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Draw in the axes &amp; think carefully about the numbers that go on the axes.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Find the equation of each circle.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Extension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Place the origin not at the centre.</a:t>
            </a:r>
            <a:endParaRPr lang="en-GB" altLang="en-US" sz="1200" dirty="0"/>
          </a:p>
        </p:txBody>
      </p:sp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390525" y="260350"/>
            <a:ext cx="40259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A </a:t>
            </a:r>
            <a:r>
              <a:rPr lang="en-GB" altLang="en-US" sz="1800" dirty="0" smtClean="0"/>
              <a:t>CONVERSATION on </a:t>
            </a:r>
            <a:r>
              <a:rPr lang="en-GB" altLang="en-US" sz="1800" dirty="0"/>
              <a:t>POLYGONS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Before we start </a:t>
            </a:r>
            <a:r>
              <a:rPr lang="en-GB" altLang="en-US" sz="1200" dirty="0" smtClean="0"/>
              <a:t>you </a:t>
            </a:r>
            <a:r>
              <a:rPr lang="en-GB" altLang="en-US" sz="1200" dirty="0"/>
              <a:t>are going to have a 2 minute </a:t>
            </a:r>
            <a:r>
              <a:rPr lang="en-GB" altLang="en-US" sz="1200" dirty="0" smtClean="0"/>
              <a:t>conversation. With you partner </a:t>
            </a:r>
            <a:r>
              <a:rPr lang="en-GB" altLang="en-US" sz="1200" dirty="0" smtClean="0"/>
              <a:t>recall the general equation for a straight line, what m &amp; c represent and how to find the equation of a linear line. After </a:t>
            </a:r>
            <a:r>
              <a:rPr lang="en-GB" altLang="en-US" sz="1200" dirty="0" smtClean="0"/>
              <a:t>two minutes we will discuss and list what you have found</a:t>
            </a:r>
            <a:r>
              <a:rPr lang="en-GB" altLang="en-US" sz="1200" dirty="0" smtClean="0"/>
              <a:t>. </a:t>
            </a:r>
            <a:endParaRPr lang="en-GB" altLang="en-US" sz="1200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32705" y="1777702"/>
            <a:ext cx="5159375" cy="4819650"/>
            <a:chOff x="1281" y="478"/>
            <a:chExt cx="3250" cy="3036"/>
          </a:xfrm>
        </p:grpSpPr>
        <p:sp>
          <p:nvSpPr>
            <p:cNvPr id="13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2714872" y="1645345"/>
            <a:ext cx="0" cy="50472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" y="4168971"/>
            <a:ext cx="5540827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14976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OTHER IDEAS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0660782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PROBABILITY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740308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132705" y="1510631"/>
            <a:ext cx="5159375" cy="4819650"/>
            <a:chOff x="1281" y="478"/>
            <a:chExt cx="3250" cy="3036"/>
          </a:xfrm>
        </p:grpSpPr>
        <p:sp>
          <p:nvSpPr>
            <p:cNvPr id="3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4" name="Oval 3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5" name="Oval 4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" name="Oval 5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7" name="Oval 6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8" name="Oval 7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9" name="Oval 8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270224" y="3212976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425601" y="2800475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2410520" y="2060848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24374" y="1899644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23528" y="44624"/>
            <a:ext cx="46085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PROBABILTY - the 7 circles are now a dart board, where A is 12 points, B is 6 points, C is 3 points and D is worth 1 point. </a:t>
            </a:r>
          </a:p>
          <a:p>
            <a:r>
              <a:rPr lang="en-GB" dirty="0" smtClean="0"/>
              <a:t>What assumption(s) do you have to make?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36096" y="-8811"/>
            <a:ext cx="3600400" cy="689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Work out the following probabilities –</a:t>
            </a:r>
          </a:p>
          <a:p>
            <a:endParaRPr lang="en-GB" sz="1700" dirty="0"/>
          </a:p>
          <a:p>
            <a:r>
              <a:rPr lang="en-GB" sz="1700" dirty="0" smtClean="0"/>
              <a:t>P(A) =		P(B) =</a:t>
            </a:r>
          </a:p>
          <a:p>
            <a:endParaRPr lang="en-GB" sz="1700" dirty="0"/>
          </a:p>
          <a:p>
            <a:r>
              <a:rPr lang="en-GB" sz="1700" dirty="0" smtClean="0"/>
              <a:t>P(C) =		P(D) =	</a:t>
            </a:r>
          </a:p>
          <a:p>
            <a:endParaRPr lang="en-GB" sz="1700" dirty="0"/>
          </a:p>
          <a:p>
            <a:r>
              <a:rPr lang="en-GB" sz="1700" dirty="0" smtClean="0"/>
              <a:t>P(not 12 points) =</a:t>
            </a:r>
          </a:p>
          <a:p>
            <a:endParaRPr lang="en-GB" sz="1700" dirty="0" smtClean="0"/>
          </a:p>
          <a:p>
            <a:r>
              <a:rPr lang="en-GB" sz="1700" dirty="0" smtClean="0"/>
              <a:t>You have 2 throws of a dart and add the totals, find these probabilities –</a:t>
            </a:r>
          </a:p>
          <a:p>
            <a:endParaRPr lang="en-GB" sz="1700" dirty="0" smtClean="0"/>
          </a:p>
          <a:p>
            <a:r>
              <a:rPr lang="en-GB" sz="1700" dirty="0" smtClean="0"/>
              <a:t>P(12) =	P(square number) =</a:t>
            </a:r>
          </a:p>
          <a:p>
            <a:endParaRPr lang="en-GB" sz="1700" dirty="0"/>
          </a:p>
          <a:p>
            <a:r>
              <a:rPr lang="en-GB" sz="1700" dirty="0" smtClean="0"/>
              <a:t>P(prime) =	P(multiple of 3) =</a:t>
            </a:r>
          </a:p>
          <a:p>
            <a:endParaRPr lang="en-GB" sz="1700" dirty="0"/>
          </a:p>
          <a:p>
            <a:r>
              <a:rPr lang="en-GB" sz="1700" dirty="0" smtClean="0"/>
              <a:t>Extension:</a:t>
            </a:r>
          </a:p>
          <a:p>
            <a:r>
              <a:rPr lang="en-GB" sz="1700" dirty="0" smtClean="0"/>
              <a:t>You have 3 throws of the dart, find these probabilities –</a:t>
            </a:r>
            <a:endParaRPr lang="en-GB" sz="1700" dirty="0"/>
          </a:p>
          <a:p>
            <a:endParaRPr lang="en-GB" sz="1700" dirty="0" smtClean="0"/>
          </a:p>
          <a:p>
            <a:r>
              <a:rPr lang="en-GB" sz="1700" dirty="0" smtClean="0"/>
              <a:t>P(36) =		P(21) =</a:t>
            </a:r>
          </a:p>
          <a:p>
            <a:endParaRPr lang="en-GB" sz="1700" dirty="0"/>
          </a:p>
          <a:p>
            <a:r>
              <a:rPr lang="en-GB" sz="1700" dirty="0" smtClean="0"/>
              <a:t>P(minimum points) =</a:t>
            </a:r>
          </a:p>
          <a:p>
            <a:endParaRPr lang="en-GB" sz="1700" dirty="0"/>
          </a:p>
          <a:p>
            <a:r>
              <a:rPr lang="en-GB" sz="1700" dirty="0" smtClean="0"/>
              <a:t>P(12) =		P(10) =		</a:t>
            </a:r>
          </a:p>
          <a:p>
            <a:r>
              <a:rPr lang="en-GB" sz="1700" dirty="0" smtClean="0"/>
              <a:t>	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14804868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VECTORS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39740308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32705" y="1777702"/>
            <a:ext cx="5159375" cy="4819650"/>
            <a:chOff x="1281" y="478"/>
            <a:chExt cx="3250" cy="3036"/>
          </a:xfrm>
        </p:grpSpPr>
        <p:sp>
          <p:nvSpPr>
            <p:cNvPr id="13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cxnSp>
        <p:nvCxnSpPr>
          <p:cNvPr id="3" name="Straight Arrow Connector 2"/>
          <p:cNvCxnSpPr/>
          <p:nvPr/>
        </p:nvCxnSpPr>
        <p:spPr>
          <a:xfrm flipH="1" flipV="1">
            <a:off x="2725758" y="1645345"/>
            <a:ext cx="0" cy="50472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2" y="4168971"/>
            <a:ext cx="5540827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2716949" y="3058020"/>
            <a:ext cx="633619" cy="1100139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91886" y="239486"/>
            <a:ext cx="6052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VECTORS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H="1" flipV="1">
            <a:off x="1400911" y="4169045"/>
            <a:ext cx="1313962" cy="0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H="1" flipV="1">
            <a:off x="2045417" y="3047134"/>
            <a:ext cx="671532" cy="1121911"/>
          </a:xfrm>
          <a:prstGeom prst="straightConnector1">
            <a:avLst/>
          </a:prstGeom>
          <a:ln w="2540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944590" y="3499571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c</a:t>
            </a:r>
            <a:endParaRPr lang="en-US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618017" y="4103729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2479158" y="1596363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548903" y="2709677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5246913" y="4072095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4649143" y="5117009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18643" y="6406853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E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391886" y="5117009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F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00048" y="3788045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G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533404" y="2785879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H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1795044" y="2666134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339682" y="2666134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J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4115742" y="3892481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K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3352799" y="5257503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</a:t>
            </a:r>
            <a:endParaRPr 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1795043" y="5246207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921941" y="3880571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795042" y="3881595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/>
              <a:t>a</a:t>
            </a:r>
            <a:endParaRPr lang="en-US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2109039" y="3407046"/>
            <a:ext cx="478971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b</a:t>
            </a:r>
            <a:endParaRPr lang="en-US" b="1" dirty="0"/>
          </a:p>
        </p:txBody>
      </p:sp>
      <p:sp>
        <p:nvSpPr>
          <p:cNvPr id="43" name="TextBox 42"/>
          <p:cNvSpPr txBox="1"/>
          <p:nvPr/>
        </p:nvSpPr>
        <p:spPr>
          <a:xfrm>
            <a:off x="5436096" y="-8811"/>
            <a:ext cx="36004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700" dirty="0" smtClean="0"/>
              <a:t>Find</a:t>
            </a:r>
          </a:p>
          <a:p>
            <a:pPr marL="400050" indent="-400050">
              <a:buAutoNum type="romanLcParenR"/>
            </a:pPr>
            <a:r>
              <a:rPr lang="en-GB" sz="1700" dirty="0" smtClean="0"/>
              <a:t>The following vectors</a:t>
            </a:r>
          </a:p>
          <a:p>
            <a:pPr marL="400050" indent="-400050">
              <a:buAutoNum type="romanLcParenR"/>
            </a:pPr>
            <a:r>
              <a:rPr lang="en-GB" sz="1700" dirty="0" smtClean="0"/>
              <a:t>Their length</a:t>
            </a:r>
          </a:p>
          <a:p>
            <a:endParaRPr lang="en-GB" sz="1700" dirty="0"/>
          </a:p>
          <a:p>
            <a:r>
              <a:rPr lang="en-GB" sz="1700" dirty="0" smtClean="0"/>
              <a:t>OK = 	   OB = 	      IJ =</a:t>
            </a:r>
          </a:p>
          <a:p>
            <a:endParaRPr lang="en-GB" sz="1700" dirty="0"/>
          </a:p>
          <a:p>
            <a:r>
              <a:rPr lang="en-GB" sz="1700" dirty="0" smtClean="0"/>
              <a:t>BD </a:t>
            </a:r>
            <a:r>
              <a:rPr lang="en-GB" sz="1700" dirty="0"/>
              <a:t>= 	   </a:t>
            </a:r>
            <a:r>
              <a:rPr lang="en-GB" sz="1700" dirty="0" smtClean="0"/>
              <a:t>HA </a:t>
            </a:r>
            <a:r>
              <a:rPr lang="en-GB" sz="1700" dirty="0"/>
              <a:t>= 	      </a:t>
            </a:r>
            <a:r>
              <a:rPr lang="en-GB" sz="1700" dirty="0" smtClean="0"/>
              <a:t>OE </a:t>
            </a:r>
            <a:r>
              <a:rPr lang="en-GB" sz="1700" dirty="0"/>
              <a:t>=</a:t>
            </a:r>
            <a:endParaRPr lang="en-GB" sz="1700" dirty="0" smtClean="0"/>
          </a:p>
          <a:p>
            <a:r>
              <a:rPr lang="en-GB" sz="1700" dirty="0" smtClean="0"/>
              <a:t>	</a:t>
            </a:r>
          </a:p>
          <a:p>
            <a:r>
              <a:rPr lang="en-GB" sz="1700" dirty="0" smtClean="0"/>
              <a:t>FM </a:t>
            </a:r>
            <a:r>
              <a:rPr lang="en-GB" sz="1700" dirty="0"/>
              <a:t>= 	   </a:t>
            </a:r>
            <a:r>
              <a:rPr lang="en-GB" sz="1700" dirty="0" smtClean="0"/>
              <a:t>JB </a:t>
            </a:r>
            <a:r>
              <a:rPr lang="en-GB" sz="1700" dirty="0"/>
              <a:t>= 	      </a:t>
            </a:r>
            <a:r>
              <a:rPr lang="en-GB" sz="1700" dirty="0" smtClean="0"/>
              <a:t>AB =</a:t>
            </a:r>
          </a:p>
          <a:p>
            <a:endParaRPr lang="en-GB" sz="1700" dirty="0"/>
          </a:p>
          <a:p>
            <a:r>
              <a:rPr lang="en-GB" sz="1700" dirty="0" smtClean="0"/>
              <a:t>BF </a:t>
            </a:r>
            <a:r>
              <a:rPr lang="en-GB" sz="1700" dirty="0"/>
              <a:t>= 	   </a:t>
            </a:r>
            <a:r>
              <a:rPr lang="en-GB" sz="1700" dirty="0" smtClean="0"/>
              <a:t> A vector parallel to GM</a:t>
            </a:r>
          </a:p>
          <a:p>
            <a:endParaRPr lang="en-GB" sz="1700" dirty="0"/>
          </a:p>
          <a:p>
            <a:r>
              <a:rPr lang="en-GB" sz="1700" dirty="0" smtClean="0"/>
              <a:t>Find the angle between these pair if vectors –</a:t>
            </a:r>
          </a:p>
          <a:p>
            <a:endParaRPr lang="en-GB" sz="1700" dirty="0" smtClean="0"/>
          </a:p>
          <a:p>
            <a:r>
              <a:rPr lang="en-GB" sz="1700" dirty="0" smtClean="0"/>
              <a:t>OI &amp; OJ		KB &amp; BA</a:t>
            </a:r>
          </a:p>
          <a:p>
            <a:endParaRPr lang="en-GB" sz="1700" dirty="0" smtClean="0"/>
          </a:p>
          <a:p>
            <a:r>
              <a:rPr lang="en-GB" sz="1700" dirty="0" smtClean="0"/>
              <a:t>ON &amp; OF		ML &amp; MI</a:t>
            </a:r>
            <a:endParaRPr lang="en-US" sz="1700" dirty="0"/>
          </a:p>
        </p:txBody>
      </p:sp>
    </p:spTree>
    <p:extLst>
      <p:ext uri="{BB962C8B-B14F-4D97-AF65-F5344CB8AC3E}">
        <p14:creationId xmlns:p14="http://schemas.microsoft.com/office/powerpoint/2010/main" val="4090917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486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Year 7</a:t>
            </a:r>
          </a:p>
          <a:p>
            <a:pPr algn="ctr"/>
            <a:r>
              <a:rPr lang="en-GB" sz="4400" dirty="0" smtClean="0"/>
              <a:t>Constructing the 7 circles</a:t>
            </a:r>
          </a:p>
          <a:p>
            <a:pPr algn="ctr"/>
            <a:r>
              <a:rPr lang="en-GB" sz="4400" dirty="0" smtClean="0"/>
              <a:t>Finding shapes</a:t>
            </a:r>
          </a:p>
          <a:p>
            <a:pPr algn="ctr"/>
            <a:r>
              <a:rPr lang="en-GB" sz="4400" dirty="0" smtClean="0"/>
              <a:t>Properties of shapes</a:t>
            </a:r>
          </a:p>
          <a:p>
            <a:pPr algn="ctr"/>
            <a:r>
              <a:rPr lang="en-GB" sz="4400" dirty="0" smtClean="0"/>
              <a:t>Using notation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150985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48686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048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11"/>
          <p:cNvGrpSpPr>
            <a:grpSpLocks/>
          </p:cNvGrpSpPr>
          <p:nvPr/>
        </p:nvGrpSpPr>
        <p:grpSpPr bwMode="auto">
          <a:xfrm>
            <a:off x="179388" y="1921718"/>
            <a:ext cx="5159375" cy="4819650"/>
            <a:chOff x="1281" y="478"/>
            <a:chExt cx="3250" cy="3036"/>
          </a:xfrm>
        </p:grpSpPr>
        <p:sp>
          <p:nvSpPr>
            <p:cNvPr id="66565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6" name="Oval 5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7" name="Oval 6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8" name="Oval 7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9" name="Oval 8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70" name="Oval 9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71" name="Oval 10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6563" name="Text Box 12"/>
          <p:cNvSpPr txBox="1">
            <a:spLocks noChangeArrowheads="1"/>
          </p:cNvSpPr>
          <p:nvPr/>
        </p:nvSpPr>
        <p:spPr bwMode="auto">
          <a:xfrm>
            <a:off x="5390579" y="215900"/>
            <a:ext cx="371792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SEVEN CIRCLES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Objective: To </a:t>
            </a:r>
            <a:r>
              <a:rPr lang="en-GB" altLang="en-US" sz="1200" dirty="0" smtClean="0"/>
              <a:t>be to construct the 7 circles and to be </a:t>
            </a:r>
            <a:r>
              <a:rPr lang="en-GB" altLang="en-US" sz="1200" dirty="0"/>
              <a:t>able to discover polygons from circles and to </a:t>
            </a:r>
            <a:r>
              <a:rPr lang="en-GB" altLang="en-US" sz="1200" dirty="0" smtClean="0"/>
              <a:t>use correct notation (you may use colour as well) and mathematical language to describe them.</a:t>
            </a:r>
            <a:endParaRPr lang="en-GB" altLang="en-US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Have a go at reproducing this pattern. Use a radius of 6cm, starting from the centre of the A3 paper</a:t>
            </a:r>
            <a:r>
              <a:rPr lang="en-GB" altLang="en-US" sz="1200" dirty="0" smtClean="0"/>
              <a:t>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What properties does the 7 circle pattern have?</a:t>
            </a:r>
            <a:endParaRPr lang="en-GB" altLang="en-US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Using the points where the circles meet as vertices</a:t>
            </a:r>
            <a:r>
              <a:rPr lang="en-GB" altLang="en-US" sz="1200" dirty="0" smtClean="0"/>
              <a:t>, find &amp; </a:t>
            </a:r>
            <a:r>
              <a:rPr lang="en-GB" altLang="en-US" sz="1200" dirty="0"/>
              <a:t>draw </a:t>
            </a:r>
            <a:r>
              <a:rPr lang="en-GB" altLang="en-US" sz="1200" dirty="0" smtClean="0"/>
              <a:t>these polygons.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Equilateral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Hexagon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Isosceles Triangle</a:t>
            </a: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Rectangle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Angled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b="1" dirty="0" smtClean="0">
                <a:solidFill>
                  <a:srgbClr val="FF0000"/>
                </a:solidFill>
              </a:rPr>
              <a:t>Extension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Kite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</a:t>
            </a:r>
            <a:r>
              <a:rPr lang="en-GB" altLang="en-US" sz="1200" dirty="0"/>
              <a:t>A</a:t>
            </a:r>
            <a:r>
              <a:rPr lang="en-GB" altLang="en-US" sz="1200" dirty="0" smtClean="0"/>
              <a:t>ngled 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Pentagon</a:t>
            </a:r>
            <a:endParaRPr lang="en-GB" altLang="en-US" sz="1200" dirty="0"/>
          </a:p>
        </p:txBody>
      </p:sp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390525" y="260350"/>
            <a:ext cx="4025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A </a:t>
            </a:r>
            <a:r>
              <a:rPr lang="en-GB" altLang="en-US" sz="1800" dirty="0" smtClean="0"/>
              <a:t>CONVERSATION on </a:t>
            </a:r>
            <a:r>
              <a:rPr lang="en-GB" altLang="en-US" sz="1800" dirty="0"/>
              <a:t>POLYGONS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Before we start </a:t>
            </a:r>
            <a:r>
              <a:rPr lang="en-GB" altLang="en-US" sz="1200" dirty="0" smtClean="0"/>
              <a:t>you </a:t>
            </a:r>
            <a:r>
              <a:rPr lang="en-GB" altLang="en-US" sz="1200" dirty="0"/>
              <a:t>are going to have a 2 minute </a:t>
            </a:r>
            <a:r>
              <a:rPr lang="en-GB" altLang="en-US" sz="1200" dirty="0" smtClean="0"/>
              <a:t>conversation. With you partner </a:t>
            </a:r>
            <a:r>
              <a:rPr lang="en-GB" altLang="en-US" sz="1200" dirty="0" smtClean="0"/>
              <a:t>discuss </a:t>
            </a:r>
            <a:r>
              <a:rPr lang="en-GB" altLang="en-US" sz="1200" dirty="0" smtClean="0"/>
              <a:t>as many properties of as many different polygons that </a:t>
            </a:r>
            <a:r>
              <a:rPr lang="en-GB" altLang="en-US" sz="1200" dirty="0" smtClean="0"/>
              <a:t>y</a:t>
            </a:r>
            <a:r>
              <a:rPr lang="en-GB" altLang="en-US" sz="1200" dirty="0" smtClean="0"/>
              <a:t>ou can </a:t>
            </a:r>
            <a:r>
              <a:rPr lang="en-GB" altLang="en-US" sz="1200" dirty="0" smtClean="0"/>
              <a:t>recall. After two minutes we will discuss and list what you have found</a:t>
            </a:r>
            <a:r>
              <a:rPr lang="en-GB" altLang="en-US" sz="1200" dirty="0" smtClean="0"/>
              <a:t>. Try to use the mathematical language on the next slide.</a:t>
            </a:r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013861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0" y="30163"/>
            <a:ext cx="9144000" cy="581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 dirty="0" smtClean="0">
                <a:solidFill>
                  <a:srgbClr val="FF3300"/>
                </a:solidFill>
              </a:rPr>
              <a:t>Angles</a:t>
            </a:r>
            <a:r>
              <a:rPr lang="en-GB" altLang="en-US" sz="1800" b="1" dirty="0">
                <a:solidFill>
                  <a:srgbClr val="FF3300"/>
                </a:solidFill>
              </a:rPr>
              <a:t>:</a:t>
            </a:r>
            <a:r>
              <a:rPr lang="en-GB" altLang="en-US" sz="1600" dirty="0">
                <a:solidFill>
                  <a:srgbClr val="FF3300"/>
                </a:solidFill>
              </a:rPr>
              <a:t> 		</a:t>
            </a:r>
            <a:r>
              <a:rPr lang="en-GB" altLang="en-US" sz="1600" dirty="0"/>
              <a:t>Sum of the exterior angles</a:t>
            </a:r>
            <a:r>
              <a:rPr lang="en-GB" altLang="en-US" sz="1600" dirty="0">
                <a:solidFill>
                  <a:srgbClr val="FF3300"/>
                </a:solidFill>
              </a:rPr>
              <a:t>		</a:t>
            </a:r>
            <a:r>
              <a:rPr lang="en-GB" altLang="en-US" sz="1600" dirty="0"/>
              <a:t>3 equal angles each ___degrees</a:t>
            </a:r>
            <a:r>
              <a:rPr lang="en-GB" altLang="en-US" sz="100" dirty="0"/>
              <a:t> </a:t>
            </a:r>
            <a:endParaRPr lang="en-GB" altLang="en-US" sz="1600" dirty="0">
              <a:solidFill>
                <a:srgbClr val="FF3300"/>
              </a:solidFill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No equal angles 	Opposite angles are equal		4 equal angles each ___degrees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Right Angle	One pair of equal angles 	 	5 equal angles </a:t>
            </a:r>
            <a:r>
              <a:rPr lang="en-GB" altLang="en-US" sz="1600" dirty="0" err="1"/>
              <a:t>each___degrees</a:t>
            </a:r>
            <a:endParaRPr lang="en-GB" altLang="en-US" sz="16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All angles add to	1 pair of opposite angles are equal 	6 equal angles </a:t>
            </a:r>
            <a:r>
              <a:rPr lang="en-GB" altLang="en-US" sz="1600" dirty="0" err="1"/>
              <a:t>each___degrees</a:t>
            </a:r>
            <a:endParaRPr lang="en-GB" altLang="en-US" sz="16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800" b="1" dirty="0">
                <a:solidFill>
                  <a:srgbClr val="FF3300"/>
                </a:solidFill>
              </a:rPr>
              <a:t>Sides: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One pair of parallel sides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parallel sides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One pair of adjacent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adjacent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No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2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All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opposite sides are equal </a:t>
            </a:r>
          </a:p>
          <a:p>
            <a:pPr>
              <a:spcBef>
                <a:spcPct val="50000"/>
              </a:spcBef>
            </a:pPr>
            <a:r>
              <a:rPr lang="en-GB" altLang="en-US" sz="1600" dirty="0"/>
              <a:t>Total number of sides</a:t>
            </a:r>
          </a:p>
          <a:p>
            <a:pPr>
              <a:spcBef>
                <a:spcPct val="50000"/>
              </a:spcBef>
            </a:pPr>
            <a:r>
              <a:rPr lang="en-GB" altLang="en-US" sz="1800" b="1" dirty="0">
                <a:solidFill>
                  <a:srgbClr val="FF3300"/>
                </a:solidFill>
              </a:rPr>
              <a:t>Diagonals: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cross at right angles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are of equal length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bisect each other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990975" y="1685925"/>
            <a:ext cx="515302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 b="1" dirty="0" smtClean="0">
                <a:solidFill>
                  <a:srgbClr val="FF3300"/>
                </a:solidFill>
              </a:rPr>
              <a:t>Names of Shapes:</a:t>
            </a:r>
            <a:endParaRPr lang="en-GB" altLang="en-US" sz="1800" b="1" dirty="0">
              <a:solidFill>
                <a:srgbClr val="FF3300"/>
              </a:solidFill>
            </a:endParaRPr>
          </a:p>
          <a:p>
            <a:r>
              <a:rPr lang="en-GB" altLang="en-US" sz="1600" dirty="0"/>
              <a:t>Triangles			Kite</a:t>
            </a:r>
          </a:p>
          <a:p>
            <a:r>
              <a:rPr lang="en-GB" altLang="en-US" sz="1600" dirty="0"/>
              <a:t>Isosceles 			Rhombus</a:t>
            </a:r>
          </a:p>
          <a:p>
            <a:r>
              <a:rPr lang="en-GB" altLang="en-US" sz="1600" dirty="0"/>
              <a:t>Right Angled Triangle	Hexagons</a:t>
            </a:r>
          </a:p>
          <a:p>
            <a:r>
              <a:rPr lang="en-GB" altLang="en-US" sz="1600" dirty="0"/>
              <a:t>Scalene			Equilateral </a:t>
            </a:r>
          </a:p>
          <a:p>
            <a:r>
              <a:rPr lang="en-GB" altLang="en-US" sz="1600" dirty="0"/>
              <a:t>Triangle		 	Pentagons</a:t>
            </a:r>
          </a:p>
          <a:p>
            <a:r>
              <a:rPr lang="en-GB" altLang="en-US" sz="1600" dirty="0"/>
              <a:t>Quadrilaterals		Regular</a:t>
            </a:r>
          </a:p>
          <a:p>
            <a:r>
              <a:rPr lang="en-GB" altLang="en-US" sz="1600" dirty="0"/>
              <a:t>Square 			Parallelogram</a:t>
            </a:r>
          </a:p>
          <a:p>
            <a:r>
              <a:rPr lang="en-GB" altLang="en-US" sz="1600" dirty="0"/>
              <a:t>Rectangle			Trapeziums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951288" y="3992563"/>
            <a:ext cx="4949825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rgbClr val="FF3300"/>
                </a:solidFill>
              </a:rPr>
              <a:t>Conventions: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arrows to show lines are parallel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marks to show lines of equal length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arcs to show angles are equal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this to show a right angle</a:t>
            </a:r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7038975" y="553402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7034213" y="5894388"/>
            <a:ext cx="333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0379" name="Group 27"/>
          <p:cNvGrpSpPr>
            <a:grpSpLocks/>
          </p:cNvGrpSpPr>
          <p:nvPr/>
        </p:nvGrpSpPr>
        <p:grpSpPr bwMode="auto">
          <a:xfrm>
            <a:off x="7053263" y="4554538"/>
            <a:ext cx="1708150" cy="1327150"/>
            <a:chOff x="4434" y="3107"/>
            <a:chExt cx="1076" cy="836"/>
          </a:xfrm>
        </p:grpSpPr>
        <p:sp>
          <p:nvSpPr>
            <p:cNvPr id="100358" name="Line 6"/>
            <p:cNvSpPr>
              <a:spLocks noChangeShapeType="1"/>
            </p:cNvSpPr>
            <p:nvPr/>
          </p:nvSpPr>
          <p:spPr bwMode="auto">
            <a:xfrm>
              <a:off x="5047" y="3107"/>
              <a:ext cx="2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59" name="Line 7"/>
            <p:cNvSpPr>
              <a:spLocks noChangeShapeType="1"/>
            </p:cNvSpPr>
            <p:nvPr/>
          </p:nvSpPr>
          <p:spPr bwMode="auto">
            <a:xfrm>
              <a:off x="5193" y="3107"/>
              <a:ext cx="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5057" y="3171"/>
              <a:ext cx="2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1" name="Line 9"/>
            <p:cNvSpPr>
              <a:spLocks noChangeShapeType="1"/>
            </p:cNvSpPr>
            <p:nvPr/>
          </p:nvSpPr>
          <p:spPr bwMode="auto">
            <a:xfrm>
              <a:off x="5203" y="3171"/>
              <a:ext cx="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3" name="Line 11"/>
            <p:cNvSpPr>
              <a:spLocks noChangeShapeType="1"/>
            </p:cNvSpPr>
            <p:nvPr/>
          </p:nvSpPr>
          <p:spPr bwMode="auto">
            <a:xfrm>
              <a:off x="5111" y="3362"/>
              <a:ext cx="3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4" name="Line 12"/>
            <p:cNvSpPr>
              <a:spLocks noChangeShapeType="1"/>
            </p:cNvSpPr>
            <p:nvPr/>
          </p:nvSpPr>
          <p:spPr bwMode="auto">
            <a:xfrm>
              <a:off x="5257" y="3317"/>
              <a:ext cx="64" cy="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 rot="20400000">
              <a:off x="5117" y="3430"/>
              <a:ext cx="3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>
              <a:off x="5266" y="3417"/>
              <a:ext cx="46" cy="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 flipH="1">
              <a:off x="4928" y="3617"/>
              <a:ext cx="384" cy="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8" name="Line 16"/>
            <p:cNvSpPr>
              <a:spLocks noChangeShapeType="1"/>
            </p:cNvSpPr>
            <p:nvPr/>
          </p:nvSpPr>
          <p:spPr bwMode="auto">
            <a:xfrm>
              <a:off x="4932" y="3687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9" name="Line 17"/>
            <p:cNvSpPr>
              <a:spLocks noChangeShapeType="1"/>
            </p:cNvSpPr>
            <p:nvPr/>
          </p:nvSpPr>
          <p:spPr bwMode="auto">
            <a:xfrm>
              <a:off x="5311" y="3616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70" name="Arc 18"/>
            <p:cNvSpPr>
              <a:spLocks/>
            </p:cNvSpPr>
            <p:nvPr/>
          </p:nvSpPr>
          <p:spPr bwMode="auto">
            <a:xfrm rot="5400000">
              <a:off x="5171" y="3512"/>
              <a:ext cx="210" cy="172"/>
            </a:xfrm>
            <a:custGeom>
              <a:avLst/>
              <a:gdLst>
                <a:gd name="G0" fmla="+- 0 0 0"/>
                <a:gd name="G1" fmla="+- 12926 0 0"/>
                <a:gd name="G2" fmla="+- 21600 0 0"/>
                <a:gd name="T0" fmla="*/ 17305 w 21600"/>
                <a:gd name="T1" fmla="*/ 0 h 27848"/>
                <a:gd name="T2" fmla="*/ 15617 w 21600"/>
                <a:gd name="T3" fmla="*/ 27848 h 27848"/>
                <a:gd name="T4" fmla="*/ 0 w 21600"/>
                <a:gd name="T5" fmla="*/ 12926 h 2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48" fill="none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</a:path>
                <a:path w="21600" h="27848" stroke="0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  <a:lnTo>
                    <a:pt x="0" y="1292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Arc 19"/>
            <p:cNvSpPr>
              <a:spLocks/>
            </p:cNvSpPr>
            <p:nvPr/>
          </p:nvSpPr>
          <p:spPr bwMode="auto">
            <a:xfrm rot="2444770">
              <a:off x="4926" y="3584"/>
              <a:ext cx="210" cy="172"/>
            </a:xfrm>
            <a:custGeom>
              <a:avLst/>
              <a:gdLst>
                <a:gd name="G0" fmla="+- 0 0 0"/>
                <a:gd name="G1" fmla="+- 12926 0 0"/>
                <a:gd name="G2" fmla="+- 21600 0 0"/>
                <a:gd name="T0" fmla="*/ 17305 w 21600"/>
                <a:gd name="T1" fmla="*/ 0 h 27848"/>
                <a:gd name="T2" fmla="*/ 15617 w 21600"/>
                <a:gd name="T3" fmla="*/ 27848 h 27848"/>
                <a:gd name="T4" fmla="*/ 0 w 21600"/>
                <a:gd name="T5" fmla="*/ 12926 h 2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48" fill="none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</a:path>
                <a:path w="21600" h="27848" stroke="0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  <a:lnTo>
                    <a:pt x="0" y="1292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Rectangle 22"/>
            <p:cNvSpPr>
              <a:spLocks noChangeArrowheads="1"/>
            </p:cNvSpPr>
            <p:nvPr/>
          </p:nvSpPr>
          <p:spPr bwMode="auto">
            <a:xfrm>
              <a:off x="4434" y="3875"/>
              <a:ext cx="68" cy="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3962400" y="5835650"/>
            <a:ext cx="4122738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rgbClr val="FF3300"/>
                </a:solidFill>
              </a:rPr>
              <a:t>Symmetry:</a:t>
            </a:r>
            <a:endParaRPr lang="en-GB" altLang="en-US" sz="1800" b="1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/>
              <a:t>Lines of Symmetry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/>
              <a:t>Order of Rotational Symmetry</a:t>
            </a:r>
          </a:p>
        </p:txBody>
      </p:sp>
    </p:spTree>
    <p:extLst>
      <p:ext uri="{BB962C8B-B14F-4D97-AF65-F5344CB8AC3E}">
        <p14:creationId xmlns:p14="http://schemas.microsoft.com/office/powerpoint/2010/main" val="385316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Year 8</a:t>
            </a:r>
          </a:p>
          <a:p>
            <a:pPr algn="ctr"/>
            <a:r>
              <a:rPr lang="en-GB" sz="4400" dirty="0" smtClean="0"/>
              <a:t>Constructing the 7 circles</a:t>
            </a:r>
          </a:p>
          <a:p>
            <a:pPr algn="ctr"/>
            <a:r>
              <a:rPr lang="en-GB" sz="4400" dirty="0" smtClean="0"/>
              <a:t>Finding shapes</a:t>
            </a:r>
          </a:p>
          <a:p>
            <a:pPr algn="ctr"/>
            <a:r>
              <a:rPr lang="en-GB" sz="4400" dirty="0" smtClean="0"/>
              <a:t>Proving the properties of shapes</a:t>
            </a:r>
          </a:p>
          <a:p>
            <a:pPr algn="ctr"/>
            <a:r>
              <a:rPr lang="en-GB" sz="4400" dirty="0" smtClean="0"/>
              <a:t>Using notation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89470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562" name="Group 11"/>
          <p:cNvGrpSpPr>
            <a:grpSpLocks/>
          </p:cNvGrpSpPr>
          <p:nvPr/>
        </p:nvGrpSpPr>
        <p:grpSpPr bwMode="auto">
          <a:xfrm>
            <a:off x="179388" y="1921718"/>
            <a:ext cx="5159375" cy="4819650"/>
            <a:chOff x="1281" y="478"/>
            <a:chExt cx="3250" cy="3036"/>
          </a:xfrm>
        </p:grpSpPr>
        <p:sp>
          <p:nvSpPr>
            <p:cNvPr id="66565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6" name="Oval 5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7" name="Oval 6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8" name="Oval 7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69" name="Oval 8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70" name="Oval 9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66571" name="Oval 10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66563" name="Text Box 12"/>
          <p:cNvSpPr txBox="1">
            <a:spLocks noChangeArrowheads="1"/>
          </p:cNvSpPr>
          <p:nvPr/>
        </p:nvSpPr>
        <p:spPr bwMode="auto">
          <a:xfrm>
            <a:off x="5390579" y="215900"/>
            <a:ext cx="3717925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71475" indent="-37147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SEVEN CIRCLES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Objective: To </a:t>
            </a:r>
            <a:r>
              <a:rPr lang="en-GB" altLang="en-US" sz="1200" dirty="0" smtClean="0"/>
              <a:t>be to construct the 7 circles and to be </a:t>
            </a:r>
            <a:r>
              <a:rPr lang="en-GB" altLang="en-US" sz="1200" dirty="0"/>
              <a:t>able to discover polygons from circles and to </a:t>
            </a:r>
            <a:r>
              <a:rPr lang="en-GB" altLang="en-US" sz="1200" dirty="0" smtClean="0"/>
              <a:t>prove why that property is true.</a:t>
            </a:r>
            <a:endParaRPr lang="en-GB" altLang="en-US" sz="1200" dirty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Have a go at reproducing this pattern. Use a radius of 6cm, starting from the centre of the A3 paper</a:t>
            </a:r>
            <a:r>
              <a:rPr lang="en-GB" altLang="en-US" sz="1200" dirty="0" smtClean="0"/>
              <a:t>.</a:t>
            </a:r>
          </a:p>
          <a:p>
            <a:pPr eaLnBrk="1" hangingPunct="1">
              <a:spcBef>
                <a:spcPct val="50000"/>
              </a:spcBef>
              <a:buNone/>
            </a:pPr>
            <a:r>
              <a:rPr lang="en-GB" altLang="en-US" sz="1200" dirty="0" smtClean="0"/>
              <a:t>Using </a:t>
            </a:r>
            <a:r>
              <a:rPr lang="en-GB" altLang="en-US" sz="1200" dirty="0"/>
              <a:t>the points where the circles meet as vertices</a:t>
            </a:r>
            <a:r>
              <a:rPr lang="en-GB" altLang="en-US" sz="1200" dirty="0" smtClean="0"/>
              <a:t>, find &amp; </a:t>
            </a:r>
            <a:r>
              <a:rPr lang="en-GB" altLang="en-US" sz="1200" dirty="0"/>
              <a:t>draw </a:t>
            </a:r>
            <a:r>
              <a:rPr lang="en-GB" altLang="en-US" sz="1200" dirty="0" smtClean="0"/>
              <a:t>these polygons</a:t>
            </a:r>
            <a:r>
              <a:rPr lang="en-GB" altLang="en-US" sz="1200" dirty="0"/>
              <a:t>. Without using a ruler or protractor write down as many properties of the polygon as you can and explain how you know that property is </a:t>
            </a:r>
            <a:r>
              <a:rPr lang="en-GB" altLang="en-US" sz="1200" dirty="0" smtClean="0"/>
              <a:t>true. </a:t>
            </a:r>
            <a:r>
              <a:rPr lang="en-GB" altLang="en-US" sz="1200" dirty="0" smtClean="0"/>
              <a:t>Use correct notation and mathematical language (see next slide).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Equilateral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Hexagon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Isosceles Triangle</a:t>
            </a:r>
            <a:endParaRPr lang="en-GB" altLang="en-US" sz="1200" dirty="0" smtClean="0"/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Rectangle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Angled Triangle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Kite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Right </a:t>
            </a:r>
            <a:r>
              <a:rPr lang="en-GB" altLang="en-US" sz="1200" dirty="0"/>
              <a:t>A</a:t>
            </a:r>
            <a:r>
              <a:rPr lang="en-GB" altLang="en-US" sz="1200" dirty="0" smtClean="0"/>
              <a:t>ngled Trapezium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Pentagon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 smtClean="0"/>
              <a:t>Any other shapes?</a:t>
            </a:r>
            <a:endParaRPr lang="en-GB" altLang="en-US" sz="1200" dirty="0"/>
          </a:p>
        </p:txBody>
      </p:sp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390525" y="260350"/>
            <a:ext cx="40259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A </a:t>
            </a:r>
            <a:r>
              <a:rPr lang="en-GB" altLang="en-US" sz="1800" dirty="0" smtClean="0"/>
              <a:t>CONVERSATION on </a:t>
            </a:r>
            <a:r>
              <a:rPr lang="en-GB" altLang="en-US" sz="1800" dirty="0"/>
              <a:t>POLYGONS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Before we start </a:t>
            </a:r>
            <a:r>
              <a:rPr lang="en-GB" altLang="en-US" sz="1200" dirty="0" smtClean="0"/>
              <a:t>you </a:t>
            </a:r>
            <a:r>
              <a:rPr lang="en-GB" altLang="en-US" sz="1200" dirty="0"/>
              <a:t>are going to have a 2 minute </a:t>
            </a:r>
            <a:r>
              <a:rPr lang="en-GB" altLang="en-US" sz="1200" dirty="0" smtClean="0"/>
              <a:t>conversation. With you partner </a:t>
            </a:r>
            <a:r>
              <a:rPr lang="en-GB" altLang="en-US" sz="1200" dirty="0" smtClean="0"/>
              <a:t>discuss </a:t>
            </a:r>
            <a:r>
              <a:rPr lang="en-GB" altLang="en-US" sz="1200" dirty="0" smtClean="0"/>
              <a:t>as many properties of as many different polygons that </a:t>
            </a:r>
            <a:r>
              <a:rPr lang="en-GB" altLang="en-US" sz="1200" dirty="0" smtClean="0"/>
              <a:t>y</a:t>
            </a:r>
            <a:r>
              <a:rPr lang="en-GB" altLang="en-US" sz="1200" dirty="0" smtClean="0"/>
              <a:t>ou can </a:t>
            </a:r>
            <a:r>
              <a:rPr lang="en-GB" altLang="en-US" sz="1200" dirty="0" smtClean="0"/>
              <a:t>recall. After two minutes we will discuss and list what you have found</a:t>
            </a:r>
            <a:r>
              <a:rPr lang="en-GB" altLang="en-US" sz="1200" dirty="0" smtClean="0"/>
              <a:t>. Try to use the mathematical language on the next slide.</a:t>
            </a:r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4406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ext Box 2"/>
          <p:cNvSpPr txBox="1">
            <a:spLocks noChangeArrowheads="1"/>
          </p:cNvSpPr>
          <p:nvPr/>
        </p:nvSpPr>
        <p:spPr bwMode="auto">
          <a:xfrm>
            <a:off x="0" y="30163"/>
            <a:ext cx="9144000" cy="58172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 dirty="0" smtClean="0">
                <a:solidFill>
                  <a:srgbClr val="FF3300"/>
                </a:solidFill>
              </a:rPr>
              <a:t>Angles</a:t>
            </a:r>
            <a:r>
              <a:rPr lang="en-GB" altLang="en-US" sz="1800" b="1" dirty="0">
                <a:solidFill>
                  <a:srgbClr val="FF3300"/>
                </a:solidFill>
              </a:rPr>
              <a:t>:</a:t>
            </a:r>
            <a:r>
              <a:rPr lang="en-GB" altLang="en-US" sz="1600" dirty="0">
                <a:solidFill>
                  <a:srgbClr val="FF3300"/>
                </a:solidFill>
              </a:rPr>
              <a:t> 		</a:t>
            </a:r>
            <a:r>
              <a:rPr lang="en-GB" altLang="en-US" sz="1600" dirty="0"/>
              <a:t>Sum of the exterior angles</a:t>
            </a:r>
            <a:r>
              <a:rPr lang="en-GB" altLang="en-US" sz="1600" dirty="0">
                <a:solidFill>
                  <a:srgbClr val="FF3300"/>
                </a:solidFill>
              </a:rPr>
              <a:t>		</a:t>
            </a:r>
            <a:r>
              <a:rPr lang="en-GB" altLang="en-US" sz="1600" dirty="0"/>
              <a:t>3 equal angles each ___degrees</a:t>
            </a:r>
            <a:r>
              <a:rPr lang="en-GB" altLang="en-US" sz="100" dirty="0"/>
              <a:t> </a:t>
            </a:r>
            <a:endParaRPr lang="en-GB" altLang="en-US" sz="1600" dirty="0">
              <a:solidFill>
                <a:srgbClr val="FF3300"/>
              </a:solidFill>
            </a:endParaRP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No equal angles 	Opposite angles are equal		4 equal angles each ___degrees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Right Angle	One pair of equal angles 	 	5 equal angles </a:t>
            </a:r>
            <a:r>
              <a:rPr lang="en-GB" altLang="en-US" sz="1600" dirty="0" err="1"/>
              <a:t>each___degrees</a:t>
            </a:r>
            <a:endParaRPr lang="en-GB" altLang="en-US" sz="16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All angles add to	1 pair of opposite angles are equal 	6 equal angles </a:t>
            </a:r>
            <a:r>
              <a:rPr lang="en-GB" altLang="en-US" sz="1600" dirty="0" err="1"/>
              <a:t>each___degrees</a:t>
            </a:r>
            <a:endParaRPr lang="en-GB" altLang="en-US" sz="1600" dirty="0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800" b="1" dirty="0">
                <a:solidFill>
                  <a:srgbClr val="FF3300"/>
                </a:solidFill>
              </a:rPr>
              <a:t>Sides: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One pair of parallel sides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parallel sides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One pair of adjacent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adjacent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No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2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All sides are equal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Two pairs of opposite sides are equal </a:t>
            </a:r>
          </a:p>
          <a:p>
            <a:pPr>
              <a:spcBef>
                <a:spcPct val="50000"/>
              </a:spcBef>
            </a:pPr>
            <a:r>
              <a:rPr lang="en-GB" altLang="en-US" sz="1600" dirty="0"/>
              <a:t>Total number of sides</a:t>
            </a:r>
          </a:p>
          <a:p>
            <a:pPr>
              <a:spcBef>
                <a:spcPct val="50000"/>
              </a:spcBef>
            </a:pPr>
            <a:r>
              <a:rPr lang="en-GB" altLang="en-US" sz="1800" b="1" dirty="0">
                <a:solidFill>
                  <a:srgbClr val="FF3300"/>
                </a:solidFill>
              </a:rPr>
              <a:t>Diagonals: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cross at right angles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are of equal length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 dirty="0"/>
              <a:t>Diagonals bisect each other</a:t>
            </a:r>
          </a:p>
        </p:txBody>
      </p:sp>
      <p:sp>
        <p:nvSpPr>
          <p:cNvPr id="100355" name="Text Box 3"/>
          <p:cNvSpPr txBox="1">
            <a:spLocks noChangeArrowheads="1"/>
          </p:cNvSpPr>
          <p:nvPr/>
        </p:nvSpPr>
        <p:spPr bwMode="auto">
          <a:xfrm>
            <a:off x="3990975" y="1685925"/>
            <a:ext cx="5153025" cy="2322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 sz="1800" b="1" dirty="0" smtClean="0">
                <a:solidFill>
                  <a:srgbClr val="FF3300"/>
                </a:solidFill>
              </a:rPr>
              <a:t>Names of Shapes:</a:t>
            </a:r>
            <a:endParaRPr lang="en-GB" altLang="en-US" sz="1800" b="1" dirty="0">
              <a:solidFill>
                <a:srgbClr val="FF3300"/>
              </a:solidFill>
            </a:endParaRPr>
          </a:p>
          <a:p>
            <a:r>
              <a:rPr lang="en-GB" altLang="en-US" sz="1600" dirty="0"/>
              <a:t>Triangles			Kite</a:t>
            </a:r>
          </a:p>
          <a:p>
            <a:r>
              <a:rPr lang="en-GB" altLang="en-US" sz="1600" dirty="0"/>
              <a:t>Isosceles 			Rhombus</a:t>
            </a:r>
          </a:p>
          <a:p>
            <a:r>
              <a:rPr lang="en-GB" altLang="en-US" sz="1600" dirty="0"/>
              <a:t>Right Angled Triangle	Hexagons</a:t>
            </a:r>
          </a:p>
          <a:p>
            <a:r>
              <a:rPr lang="en-GB" altLang="en-US" sz="1600" dirty="0"/>
              <a:t>Scalene			Equilateral </a:t>
            </a:r>
          </a:p>
          <a:p>
            <a:r>
              <a:rPr lang="en-GB" altLang="en-US" sz="1600" dirty="0"/>
              <a:t>Triangle		 	Pentagons</a:t>
            </a:r>
          </a:p>
          <a:p>
            <a:r>
              <a:rPr lang="en-GB" altLang="en-US" sz="1600" dirty="0"/>
              <a:t>Quadrilaterals		Regular</a:t>
            </a:r>
          </a:p>
          <a:p>
            <a:r>
              <a:rPr lang="en-GB" altLang="en-US" sz="1600" dirty="0"/>
              <a:t>Square 			Parallelogram</a:t>
            </a:r>
          </a:p>
          <a:p>
            <a:r>
              <a:rPr lang="en-GB" altLang="en-US" sz="1600" dirty="0"/>
              <a:t>Rectangle			Trapeziums</a:t>
            </a: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3951288" y="3992563"/>
            <a:ext cx="4949825" cy="1833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rgbClr val="FF3300"/>
                </a:solidFill>
              </a:rPr>
              <a:t>Conventions: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arrows to show lines are parallel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marks to show lines of equal length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arcs to show angles are equal</a:t>
            </a:r>
          </a:p>
          <a:p>
            <a:pPr>
              <a:spcBef>
                <a:spcPct val="50000"/>
              </a:spcBef>
            </a:pPr>
            <a:r>
              <a:rPr lang="en-GB" altLang="en-US" sz="1600"/>
              <a:t>Use this to show a right angle</a:t>
            </a:r>
          </a:p>
        </p:txBody>
      </p:sp>
      <p:sp>
        <p:nvSpPr>
          <p:cNvPr id="100372" name="Line 20"/>
          <p:cNvSpPr>
            <a:spLocks noChangeShapeType="1"/>
          </p:cNvSpPr>
          <p:nvPr/>
        </p:nvSpPr>
        <p:spPr bwMode="auto">
          <a:xfrm>
            <a:off x="7038975" y="5534025"/>
            <a:ext cx="0" cy="360363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373" name="Line 21"/>
          <p:cNvSpPr>
            <a:spLocks noChangeShapeType="1"/>
          </p:cNvSpPr>
          <p:nvPr/>
        </p:nvSpPr>
        <p:spPr bwMode="auto">
          <a:xfrm>
            <a:off x="7034213" y="5894388"/>
            <a:ext cx="33337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00379" name="Group 27"/>
          <p:cNvGrpSpPr>
            <a:grpSpLocks/>
          </p:cNvGrpSpPr>
          <p:nvPr/>
        </p:nvGrpSpPr>
        <p:grpSpPr bwMode="auto">
          <a:xfrm>
            <a:off x="7053263" y="4554538"/>
            <a:ext cx="1708150" cy="1327150"/>
            <a:chOff x="4434" y="3107"/>
            <a:chExt cx="1076" cy="836"/>
          </a:xfrm>
        </p:grpSpPr>
        <p:sp>
          <p:nvSpPr>
            <p:cNvPr id="100358" name="Line 6"/>
            <p:cNvSpPr>
              <a:spLocks noChangeShapeType="1"/>
            </p:cNvSpPr>
            <p:nvPr/>
          </p:nvSpPr>
          <p:spPr bwMode="auto">
            <a:xfrm>
              <a:off x="5047" y="3107"/>
              <a:ext cx="2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59" name="Line 7"/>
            <p:cNvSpPr>
              <a:spLocks noChangeShapeType="1"/>
            </p:cNvSpPr>
            <p:nvPr/>
          </p:nvSpPr>
          <p:spPr bwMode="auto">
            <a:xfrm>
              <a:off x="5193" y="3107"/>
              <a:ext cx="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0" name="Line 8"/>
            <p:cNvSpPr>
              <a:spLocks noChangeShapeType="1"/>
            </p:cNvSpPr>
            <p:nvPr/>
          </p:nvSpPr>
          <p:spPr bwMode="auto">
            <a:xfrm>
              <a:off x="5057" y="3171"/>
              <a:ext cx="210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arrow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1" name="Line 9"/>
            <p:cNvSpPr>
              <a:spLocks noChangeShapeType="1"/>
            </p:cNvSpPr>
            <p:nvPr/>
          </p:nvSpPr>
          <p:spPr bwMode="auto">
            <a:xfrm>
              <a:off x="5203" y="3171"/>
              <a:ext cx="238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3" name="Line 11"/>
            <p:cNvSpPr>
              <a:spLocks noChangeShapeType="1"/>
            </p:cNvSpPr>
            <p:nvPr/>
          </p:nvSpPr>
          <p:spPr bwMode="auto">
            <a:xfrm>
              <a:off x="5111" y="3362"/>
              <a:ext cx="3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4" name="Line 12"/>
            <p:cNvSpPr>
              <a:spLocks noChangeShapeType="1"/>
            </p:cNvSpPr>
            <p:nvPr/>
          </p:nvSpPr>
          <p:spPr bwMode="auto">
            <a:xfrm>
              <a:off x="5257" y="3317"/>
              <a:ext cx="64" cy="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5" name="Line 13"/>
            <p:cNvSpPr>
              <a:spLocks noChangeShapeType="1"/>
            </p:cNvSpPr>
            <p:nvPr/>
          </p:nvSpPr>
          <p:spPr bwMode="auto">
            <a:xfrm rot="20400000">
              <a:off x="5117" y="3430"/>
              <a:ext cx="3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6" name="Line 14"/>
            <p:cNvSpPr>
              <a:spLocks noChangeShapeType="1"/>
            </p:cNvSpPr>
            <p:nvPr/>
          </p:nvSpPr>
          <p:spPr bwMode="auto">
            <a:xfrm>
              <a:off x="5266" y="3417"/>
              <a:ext cx="46" cy="4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7" name="Line 15"/>
            <p:cNvSpPr>
              <a:spLocks noChangeShapeType="1"/>
            </p:cNvSpPr>
            <p:nvPr/>
          </p:nvSpPr>
          <p:spPr bwMode="auto">
            <a:xfrm flipH="1">
              <a:off x="4928" y="3617"/>
              <a:ext cx="384" cy="73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8" name="Line 16"/>
            <p:cNvSpPr>
              <a:spLocks noChangeShapeType="1"/>
            </p:cNvSpPr>
            <p:nvPr/>
          </p:nvSpPr>
          <p:spPr bwMode="auto">
            <a:xfrm>
              <a:off x="4932" y="3687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69" name="Line 17"/>
            <p:cNvSpPr>
              <a:spLocks noChangeShapeType="1"/>
            </p:cNvSpPr>
            <p:nvPr/>
          </p:nvSpPr>
          <p:spPr bwMode="auto">
            <a:xfrm>
              <a:off x="5311" y="3616"/>
              <a:ext cx="192" cy="19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0370" name="Arc 18"/>
            <p:cNvSpPr>
              <a:spLocks/>
            </p:cNvSpPr>
            <p:nvPr/>
          </p:nvSpPr>
          <p:spPr bwMode="auto">
            <a:xfrm rot="5400000">
              <a:off x="5171" y="3512"/>
              <a:ext cx="210" cy="172"/>
            </a:xfrm>
            <a:custGeom>
              <a:avLst/>
              <a:gdLst>
                <a:gd name="G0" fmla="+- 0 0 0"/>
                <a:gd name="G1" fmla="+- 12926 0 0"/>
                <a:gd name="G2" fmla="+- 21600 0 0"/>
                <a:gd name="T0" fmla="*/ 17305 w 21600"/>
                <a:gd name="T1" fmla="*/ 0 h 27848"/>
                <a:gd name="T2" fmla="*/ 15617 w 21600"/>
                <a:gd name="T3" fmla="*/ 27848 h 27848"/>
                <a:gd name="T4" fmla="*/ 0 w 21600"/>
                <a:gd name="T5" fmla="*/ 12926 h 2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48" fill="none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</a:path>
                <a:path w="21600" h="27848" stroke="0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  <a:lnTo>
                    <a:pt x="0" y="1292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1" name="Arc 19"/>
            <p:cNvSpPr>
              <a:spLocks/>
            </p:cNvSpPr>
            <p:nvPr/>
          </p:nvSpPr>
          <p:spPr bwMode="auto">
            <a:xfrm rot="2444770">
              <a:off x="4926" y="3584"/>
              <a:ext cx="210" cy="172"/>
            </a:xfrm>
            <a:custGeom>
              <a:avLst/>
              <a:gdLst>
                <a:gd name="G0" fmla="+- 0 0 0"/>
                <a:gd name="G1" fmla="+- 12926 0 0"/>
                <a:gd name="G2" fmla="+- 21600 0 0"/>
                <a:gd name="T0" fmla="*/ 17305 w 21600"/>
                <a:gd name="T1" fmla="*/ 0 h 27848"/>
                <a:gd name="T2" fmla="*/ 15617 w 21600"/>
                <a:gd name="T3" fmla="*/ 27848 h 27848"/>
                <a:gd name="T4" fmla="*/ 0 w 21600"/>
                <a:gd name="T5" fmla="*/ 12926 h 278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7848" fill="none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</a:path>
                <a:path w="21600" h="27848" stroke="0" extrusionOk="0">
                  <a:moveTo>
                    <a:pt x="17305" y="-1"/>
                  </a:moveTo>
                  <a:cubicBezTo>
                    <a:pt x="20093" y="3732"/>
                    <a:pt x="21600" y="8266"/>
                    <a:pt x="21600" y="12926"/>
                  </a:cubicBezTo>
                  <a:cubicBezTo>
                    <a:pt x="21600" y="18484"/>
                    <a:pt x="19457" y="23829"/>
                    <a:pt x="15617" y="27848"/>
                  </a:cubicBezTo>
                  <a:lnTo>
                    <a:pt x="0" y="12926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0374" name="Rectangle 22"/>
            <p:cNvSpPr>
              <a:spLocks noChangeArrowheads="1"/>
            </p:cNvSpPr>
            <p:nvPr/>
          </p:nvSpPr>
          <p:spPr bwMode="auto">
            <a:xfrm>
              <a:off x="4434" y="3875"/>
              <a:ext cx="68" cy="68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0375" name="Text Box 23"/>
          <p:cNvSpPr txBox="1">
            <a:spLocks noChangeArrowheads="1"/>
          </p:cNvSpPr>
          <p:nvPr/>
        </p:nvSpPr>
        <p:spPr bwMode="auto">
          <a:xfrm>
            <a:off x="3962400" y="5835650"/>
            <a:ext cx="4122738" cy="97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800" b="1">
                <a:solidFill>
                  <a:srgbClr val="FF3300"/>
                </a:solidFill>
              </a:rPr>
              <a:t>Symmetry:</a:t>
            </a:r>
            <a:endParaRPr lang="en-GB" altLang="en-US" sz="1800" b="1"/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/>
              <a:t>Lines of Symmetry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GB" altLang="en-US" sz="1600"/>
              <a:t>Order of Rotational Symmetry</a:t>
            </a:r>
          </a:p>
        </p:txBody>
      </p:sp>
    </p:spTree>
    <p:extLst>
      <p:ext uri="{BB962C8B-B14F-4D97-AF65-F5344CB8AC3E}">
        <p14:creationId xmlns:p14="http://schemas.microsoft.com/office/powerpoint/2010/main" val="3449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79512" y="188640"/>
            <a:ext cx="878497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800" dirty="0" smtClean="0"/>
              <a:t>Year 9</a:t>
            </a:r>
          </a:p>
          <a:p>
            <a:pPr algn="ctr"/>
            <a:r>
              <a:rPr lang="en-GB" sz="4400" dirty="0" smtClean="0"/>
              <a:t>Constructing the 7 circles</a:t>
            </a:r>
          </a:p>
          <a:p>
            <a:pPr algn="ctr"/>
            <a:r>
              <a:rPr lang="en-GB" sz="4400" dirty="0" smtClean="0"/>
              <a:t>Finding shapes</a:t>
            </a:r>
          </a:p>
          <a:p>
            <a:pPr algn="ctr"/>
            <a:r>
              <a:rPr lang="en-GB" sz="4400" dirty="0" smtClean="0"/>
              <a:t>Finding Perimeters &amp; Areas</a:t>
            </a:r>
          </a:p>
          <a:p>
            <a:pPr algn="ctr"/>
            <a:r>
              <a:rPr lang="en-GB" sz="4400" dirty="0" smtClean="0"/>
              <a:t>Using notation</a:t>
            </a:r>
          </a:p>
          <a:p>
            <a:pPr algn="ctr"/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14290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66563" name="Text Box 12"/>
              <p:cNvSpPr txBox="1">
                <a:spLocks noChangeArrowheads="1"/>
              </p:cNvSpPr>
              <p:nvPr/>
            </p:nvSpPr>
            <p:spPr bwMode="auto">
              <a:xfrm>
                <a:off x="5390579" y="44624"/>
                <a:ext cx="3717925" cy="68714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marL="371475" indent="-371475" eaLnBrk="0" hangingPunct="0"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800" dirty="0" smtClean="0"/>
                  <a:t>SEVEN CIRCLES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/>
                  <a:t>Objective: To </a:t>
                </a:r>
                <a:r>
                  <a:rPr lang="en-GB" altLang="en-US" sz="1200" dirty="0" smtClean="0"/>
                  <a:t>be to construct the 7 circles and find the area and perimeter of the polygons listed below.</a:t>
                </a:r>
                <a:endParaRPr lang="en-GB" altLang="en-US" sz="1200" dirty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/>
                  <a:t>Have a go at reproducing this pattern. Use a radius of 6cm, starting from the centre of the A3 paper</a:t>
                </a:r>
                <a:r>
                  <a:rPr lang="en-GB" altLang="en-US" sz="1200" dirty="0" smtClean="0"/>
                  <a:t>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What is the area and circumference of on circle. (Show all working).</a:t>
                </a:r>
                <a:endParaRPr lang="en-GB" altLang="en-US" sz="1200" dirty="0" smtClean="0"/>
              </a:p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en-GB" altLang="en-US" sz="1200" dirty="0" smtClean="0"/>
                  <a:t>Using </a:t>
                </a:r>
                <a:r>
                  <a:rPr lang="en-GB" altLang="en-US" sz="1200" dirty="0"/>
                  <a:t>the points where the circles meet as vertices</a:t>
                </a:r>
                <a:r>
                  <a:rPr lang="en-GB" altLang="en-US" sz="1200" dirty="0" smtClean="0"/>
                  <a:t>, find &amp; </a:t>
                </a:r>
                <a:r>
                  <a:rPr lang="en-GB" altLang="en-US" sz="1200" dirty="0"/>
                  <a:t>draw </a:t>
                </a:r>
                <a:r>
                  <a:rPr lang="en-GB" altLang="en-US" sz="1200" dirty="0" smtClean="0"/>
                  <a:t>these polygons</a:t>
                </a:r>
                <a:r>
                  <a:rPr lang="en-GB" altLang="en-US" sz="1200" dirty="0"/>
                  <a:t>. Without using a ruler or protractor </a:t>
                </a:r>
                <a:r>
                  <a:rPr lang="en-GB" altLang="en-US" sz="1200" dirty="0" smtClean="0"/>
                  <a:t>find the lengths of each side of the shape and their angles.</a:t>
                </a:r>
              </a:p>
              <a:p>
                <a:pPr eaLnBrk="1" hangingPunct="1">
                  <a:spcBef>
                    <a:spcPct val="50000"/>
                  </a:spcBef>
                  <a:buNone/>
                </a:pPr>
                <a:r>
                  <a:rPr lang="en-GB" altLang="en-US" sz="1200" dirty="0" smtClean="0"/>
                  <a:t>Now find the perimeter and area of these polygons -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Equilateral Triangle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Hexagon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Isosceles Triangle</a:t>
                </a:r>
                <a:endParaRPr lang="en-GB" altLang="en-US" sz="1200" dirty="0" smtClean="0"/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Rectangle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Right Angled Triangle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Trapezium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Kite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Right </a:t>
                </a:r>
                <a:r>
                  <a:rPr lang="en-GB" altLang="en-US" sz="1200" dirty="0"/>
                  <a:t>A</a:t>
                </a:r>
                <a:r>
                  <a:rPr lang="en-GB" altLang="en-US" sz="1200" dirty="0" smtClean="0"/>
                  <a:t>ngled Trapezium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Pentagon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Any other shapes?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b="1" dirty="0" smtClean="0">
                    <a:solidFill>
                      <a:srgbClr val="FF0000"/>
                    </a:solidFill>
                  </a:rPr>
                  <a:t>Extension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Find the above in terms of </a:t>
                </a:r>
                <a14:m>
                  <m:oMath xmlns:m="http://schemas.openxmlformats.org/officeDocument/2006/math">
                    <m:r>
                      <a:rPr lang="en-GB" altLang="en-US" sz="1400" i="1" smtClean="0">
                        <a:latin typeface="Cambria Math"/>
                        <a:ea typeface="Cambria Math"/>
                      </a:rPr>
                      <m:t>𝜋</m:t>
                    </m:r>
                    <m:r>
                      <a:rPr lang="en-GB" altLang="en-US" sz="1400" b="0" i="1" smtClean="0">
                        <a:latin typeface="Cambria Math"/>
                        <a:ea typeface="Cambria Math"/>
                      </a:rPr>
                      <m:t> &amp; </m:t>
                    </m:r>
                    <m:r>
                      <a:rPr lang="en-GB" altLang="en-US" sz="1400" b="0" i="1" smtClean="0">
                        <a:latin typeface="Cambria Math"/>
                        <a:ea typeface="Cambria Math"/>
                      </a:rPr>
                      <m:t>𝑟</m:t>
                    </m:r>
                    <m:r>
                      <a:rPr lang="en-GB" altLang="en-US" sz="1400" b="0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GB" altLang="en-US" sz="1200" dirty="0" smtClean="0"/>
                  <a:t>.</a:t>
                </a:r>
              </a:p>
              <a:p>
                <a:pPr eaLnBrk="1" hangingPunct="1">
                  <a:spcBef>
                    <a:spcPct val="50000"/>
                  </a:spcBef>
                  <a:buFontTx/>
                  <a:buNone/>
                </a:pPr>
                <a:r>
                  <a:rPr lang="en-GB" altLang="en-US" sz="1200" dirty="0" smtClean="0"/>
                  <a:t>Find the perimeter &amp; area of  A, B, C &amp; D.</a:t>
                </a:r>
              </a:p>
            </p:txBody>
          </p:sp>
        </mc:Choice>
        <mc:Fallback>
          <p:sp>
            <p:nvSpPr>
              <p:cNvPr id="66563" name="Text 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390579" y="44624"/>
                <a:ext cx="3717925" cy="6871433"/>
              </a:xfrm>
              <a:prstGeom prst="rect">
                <a:avLst/>
              </a:prstGeom>
              <a:blipFill rotWithShape="1">
                <a:blip r:embed="rId2"/>
                <a:stretch>
                  <a:fillRect l="-1311" t="-44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564" name="Text Box 13"/>
          <p:cNvSpPr txBox="1">
            <a:spLocks noChangeArrowheads="1"/>
          </p:cNvSpPr>
          <p:nvPr/>
        </p:nvSpPr>
        <p:spPr bwMode="auto">
          <a:xfrm>
            <a:off x="390525" y="260350"/>
            <a:ext cx="402590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800" dirty="0"/>
              <a:t>A </a:t>
            </a:r>
            <a:r>
              <a:rPr lang="en-GB" altLang="en-US" sz="1800" dirty="0" smtClean="0"/>
              <a:t>CONVERSATION on </a:t>
            </a:r>
            <a:r>
              <a:rPr lang="en-GB" altLang="en-US" sz="1800" dirty="0"/>
              <a:t>POLYGONS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200" dirty="0"/>
              <a:t>Before we start </a:t>
            </a:r>
            <a:r>
              <a:rPr lang="en-GB" altLang="en-US" sz="1200" dirty="0" smtClean="0"/>
              <a:t>you </a:t>
            </a:r>
            <a:r>
              <a:rPr lang="en-GB" altLang="en-US" sz="1200" dirty="0"/>
              <a:t>are going to have a 2 minute </a:t>
            </a:r>
            <a:r>
              <a:rPr lang="en-GB" altLang="en-US" sz="1200" dirty="0" smtClean="0"/>
              <a:t>conversation. With you partner </a:t>
            </a:r>
            <a:r>
              <a:rPr lang="en-GB" altLang="en-US" sz="1200" dirty="0" smtClean="0"/>
              <a:t>recall how to find the perimeter and area of as many different shapes as you can. </a:t>
            </a:r>
            <a:r>
              <a:rPr lang="en-GB" altLang="en-US" sz="1200" dirty="0" smtClean="0"/>
              <a:t>After two minutes we will discuss and list what you have found</a:t>
            </a:r>
            <a:r>
              <a:rPr lang="en-GB" altLang="en-US" sz="1200" dirty="0" smtClean="0"/>
              <a:t>. </a:t>
            </a:r>
            <a:endParaRPr lang="en-GB" altLang="en-US" sz="1200" dirty="0"/>
          </a:p>
        </p:txBody>
      </p: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132705" y="1777702"/>
            <a:ext cx="5159375" cy="4819650"/>
            <a:chOff x="1281" y="478"/>
            <a:chExt cx="3250" cy="3036"/>
          </a:xfrm>
        </p:grpSpPr>
        <p:sp>
          <p:nvSpPr>
            <p:cNvPr id="13" name="Oval 3"/>
            <p:cNvSpPr>
              <a:spLocks noChangeArrowheads="1"/>
            </p:cNvSpPr>
            <p:nvPr/>
          </p:nvSpPr>
          <p:spPr bwMode="auto">
            <a:xfrm>
              <a:off x="2084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4" name="Oval 13"/>
            <p:cNvSpPr>
              <a:spLocks noChangeArrowheads="1"/>
            </p:cNvSpPr>
            <p:nvPr/>
          </p:nvSpPr>
          <p:spPr bwMode="auto">
            <a:xfrm>
              <a:off x="2906" y="1165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5" name="Oval 14"/>
            <p:cNvSpPr>
              <a:spLocks noChangeArrowheads="1"/>
            </p:cNvSpPr>
            <p:nvPr/>
          </p:nvSpPr>
          <p:spPr bwMode="auto">
            <a:xfrm>
              <a:off x="2479" y="47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6" name="Oval 15"/>
            <p:cNvSpPr>
              <a:spLocks noChangeArrowheads="1"/>
            </p:cNvSpPr>
            <p:nvPr/>
          </p:nvSpPr>
          <p:spPr bwMode="auto">
            <a:xfrm>
              <a:off x="1690" y="4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7" name="Oval 16"/>
            <p:cNvSpPr>
              <a:spLocks noChangeArrowheads="1"/>
            </p:cNvSpPr>
            <p:nvPr/>
          </p:nvSpPr>
          <p:spPr bwMode="auto">
            <a:xfrm>
              <a:off x="1281" y="1171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8" name="Oval 17"/>
            <p:cNvSpPr>
              <a:spLocks noChangeArrowheads="1"/>
            </p:cNvSpPr>
            <p:nvPr/>
          </p:nvSpPr>
          <p:spPr bwMode="auto">
            <a:xfrm>
              <a:off x="1683" y="1889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19" name="Oval 18"/>
            <p:cNvSpPr>
              <a:spLocks noChangeArrowheads="1"/>
            </p:cNvSpPr>
            <p:nvPr/>
          </p:nvSpPr>
          <p:spPr bwMode="auto">
            <a:xfrm>
              <a:off x="2501" y="1878"/>
              <a:ext cx="1625" cy="162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2270224" y="3480047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A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425601" y="3067546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2410520" y="2327919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3324374" y="2166715"/>
            <a:ext cx="57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1856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1167</Words>
  <Application>Microsoft Office PowerPoint</Application>
  <PresentationFormat>On-screen Show (4:3)</PresentationFormat>
  <Paragraphs>253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</dc:creator>
  <cp:lastModifiedBy>MATTHEW</cp:lastModifiedBy>
  <cp:revision>25</cp:revision>
  <dcterms:created xsi:type="dcterms:W3CDTF">2013-12-29T04:14:09Z</dcterms:created>
  <dcterms:modified xsi:type="dcterms:W3CDTF">2014-01-31T13:08:13Z</dcterms:modified>
</cp:coreProperties>
</file>