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57" r:id="rId5"/>
    <p:sldId id="258" r:id="rId6"/>
    <p:sldId id="256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57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76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8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1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82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41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65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89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28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0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690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2634F-C32E-4EC5-961F-2C990C9B2E50}" type="datetimeFigureOut">
              <a:rPr lang="en-AU" smtClean="0"/>
              <a:t>22/08/2022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6FC0-DB38-468B-ACF6-2B2EE36C76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4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101" y="162267"/>
            <a:ext cx="8858787" cy="650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5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489" y="393895"/>
            <a:ext cx="115214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Using Loci, In This Case Bearings, To Locate Forest Fires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284011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225" y="0"/>
            <a:ext cx="6581775" cy="5067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0"/>
                <a:ext cx="5936566" cy="7201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In Australia there is always a threat of bush fires. So through out the forest there are fire towers that rise above the trees, on the tops of hills, so that a person sitting in them can spot smoke and alert the fire authorities that a fire is about to break out. </a:t>
                </a:r>
              </a:p>
              <a:p>
                <a:pPr>
                  <a:spcAft>
                    <a:spcPts val="0"/>
                  </a:spcAft>
                </a:pPr>
                <a:endParaRPr lang="en-GB" sz="2200" dirty="0"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r>
                  <a:rPr lang="en-GB" sz="2200" dirty="0" smtClean="0">
                    <a:effectLst/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But 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the fire needs to be pinpointed. </a:t>
                </a:r>
                <a:r>
                  <a:rPr lang="en-US" sz="2400" dirty="0">
                    <a:latin typeface="Comic Sans MS" panose="030F0702030302020204" pitchFamily="66" charset="0"/>
                  </a:rPr>
                  <a:t>T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he person that spots the fire would take a bearing from his tower to the fire and draw a line on his map. In the example this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.</a:t>
                </a:r>
                <a:endParaRPr lang="en-AU" sz="2400" dirty="0">
                  <a:latin typeface="Comic Sans MS" panose="030F0702030302020204" pitchFamily="66" charset="0"/>
                </a:endParaRPr>
              </a:p>
              <a:p>
                <a:endParaRPr lang="en-AU" sz="2400" dirty="0" smtClean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r>
                  <a:rPr lang="en-GB" sz="2400" dirty="0"/>
                  <a:t>A second fire tower gives the bearing of the fire from his tower and in this example it is 315</a:t>
                </a:r>
                <a:r>
                  <a:rPr lang="en-GB" sz="2400" baseline="30000" dirty="0"/>
                  <a:t>0</a:t>
                </a:r>
                <a:r>
                  <a:rPr lang="en-GB" sz="2400" dirty="0"/>
                  <a:t>.</a:t>
                </a:r>
                <a:endParaRPr lang="en-AU" sz="2400" dirty="0"/>
              </a:p>
              <a:p>
                <a:r>
                  <a:rPr lang="en-GB" sz="2400" dirty="0"/>
                  <a:t>Both bearings are drawn onto the one map and where the lines cross is where the fire is.</a:t>
                </a:r>
                <a:endParaRPr lang="en-AU" sz="2400" dirty="0"/>
              </a:p>
              <a:p>
                <a:endParaRPr lang="en-AU" sz="2200" dirty="0" smtClean="0"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936566" cy="7201972"/>
              </a:xfrm>
              <a:prstGeom prst="rect">
                <a:avLst/>
              </a:prstGeom>
              <a:blipFill rotWithShape="0">
                <a:blip r:embed="rId3"/>
                <a:stretch>
                  <a:fillRect l="-1540" t="-677" r="-23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936566" y="5106572"/>
            <a:ext cx="61194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The same can be done to locate ships off a coast that is in trouble. If 2 people know exactly where they are on the map they can locate a position of a ship if they are able to give bearings to the ship from where they are.</a:t>
            </a:r>
            <a:endParaRPr lang="en-AU" sz="2200" dirty="0"/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59315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0988"/>
            <a:ext cx="10009188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306888" y="1116013"/>
            <a:ext cx="1238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chemeClr val="bg1"/>
                </a:solidFill>
              </a:rPr>
              <a:t>Lake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717452" y="1452563"/>
            <a:ext cx="28136" cy="20221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2792" y="633046"/>
            <a:ext cx="654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b="1" dirty="0" smtClean="0">
                <a:latin typeface="Monotype Corsiva" panose="03010101010201010101" pitchFamily="66" charset="0"/>
              </a:rPr>
              <a:t>N</a:t>
            </a:r>
            <a:endParaRPr lang="en-AU" sz="4400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924176" y="220663"/>
            <a:ext cx="7242175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900" dirty="0">
                <a:latin typeface="Comic Sans MS" panose="030F0702030302020204" pitchFamily="66" charset="0"/>
              </a:rPr>
              <a:t>Find the Fire Using These Bearings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95422" y="987425"/>
            <a:ext cx="11535507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 dirty="0">
                <a:latin typeface="Comic Sans MS" panose="030F0702030302020204" pitchFamily="66" charset="0"/>
              </a:rPr>
              <a:t>It’s a terrible hot summer with scorching north winds blowing from the centre of Australia which pushes temperatures into the 40</a:t>
            </a:r>
            <a:r>
              <a:rPr lang="en-GB" sz="2500" baseline="30000" dirty="0">
                <a:latin typeface="Comic Sans MS" panose="030F0702030302020204" pitchFamily="66" charset="0"/>
              </a:rPr>
              <a:t>0</a:t>
            </a:r>
            <a:r>
              <a:rPr lang="en-GB" sz="2500" dirty="0">
                <a:latin typeface="Comic Sans MS" panose="030F0702030302020204" pitchFamily="66" charset="0"/>
              </a:rPr>
              <a:t>C </a:t>
            </a:r>
            <a:r>
              <a:rPr lang="en-GB" sz="2500" dirty="0" smtClean="0">
                <a:latin typeface="Comic Sans MS" panose="030F0702030302020204" pitchFamily="66" charset="0"/>
              </a:rPr>
              <a:t>range in the Victoria and in the Otway Ranges. </a:t>
            </a:r>
            <a:r>
              <a:rPr lang="en-GB" sz="2500" dirty="0">
                <a:latin typeface="Comic Sans MS" panose="030F0702030302020204" pitchFamily="66" charset="0"/>
              </a:rPr>
              <a:t>Fire </a:t>
            </a:r>
            <a:r>
              <a:rPr lang="en-GB" sz="2500" dirty="0" smtClean="0">
                <a:latin typeface="Comic Sans MS" panose="030F0702030302020204" pitchFamily="66" charset="0"/>
              </a:rPr>
              <a:t>towers are erected in the Otways for spotting fires. These fire towers </a:t>
            </a:r>
            <a:r>
              <a:rPr lang="en-GB" sz="2500" dirty="0">
                <a:latin typeface="Comic Sans MS" panose="030F0702030302020204" pitchFamily="66" charset="0"/>
              </a:rPr>
              <a:t>are spotting fires on a daily basis. Find out where the fires are</a:t>
            </a:r>
            <a:r>
              <a:rPr lang="en-GB" sz="2500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489" y="3165231"/>
            <a:ext cx="29401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500" dirty="0" smtClean="0"/>
              <a:t>Using Google Maps, locate these fire towers using their coordinates and then print it off.</a:t>
            </a:r>
            <a:endParaRPr lang="en-AU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3638843" y="3165231"/>
            <a:ext cx="85531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Mount </a:t>
            </a:r>
            <a:r>
              <a:rPr lang="en-AU" sz="2200" dirty="0" err="1" smtClean="0"/>
              <a:t>Duneed</a:t>
            </a:r>
            <a:r>
              <a:rPr lang="en-AU" sz="2200" dirty="0" smtClean="0"/>
              <a:t> 	Latitude 	-38 14 31 	Longitude 144 18 51</a:t>
            </a:r>
          </a:p>
          <a:p>
            <a:endParaRPr lang="en-AU" sz="2200" dirty="0"/>
          </a:p>
          <a:p>
            <a:r>
              <a:rPr lang="en-AU" sz="2200" dirty="0" smtClean="0"/>
              <a:t>Mount Cowley 	Latitude	</a:t>
            </a:r>
            <a:r>
              <a:rPr lang="en-GB" sz="2200" dirty="0" smtClean="0">
                <a:effectLst/>
              </a:rPr>
              <a:t>-38 32 56 	Longitude 143 51 29 </a:t>
            </a:r>
            <a:endParaRPr lang="en-AU" sz="2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AU" sz="2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AU" sz="2200" dirty="0" smtClean="0"/>
              <a:t>Mount Sabine  	Latitude	</a:t>
            </a:r>
            <a:r>
              <a:rPr lang="en-GB" sz="2200" dirty="0" smtClean="0">
                <a:effectLst/>
              </a:rPr>
              <a:t>-38 37 33 	Longitude  143 43 39 </a:t>
            </a:r>
          </a:p>
          <a:p>
            <a:endParaRPr lang="en-AU" sz="2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AU" sz="2200" dirty="0" smtClean="0"/>
              <a:t>Mount Gellibrand  Latitude 	</a:t>
            </a:r>
            <a:r>
              <a:rPr lang="en-GB" sz="2200" dirty="0" smtClean="0">
                <a:effectLst/>
              </a:rPr>
              <a:t>-38 14 12 	Longitude   143 47 25 </a:t>
            </a:r>
          </a:p>
          <a:p>
            <a:endParaRPr lang="en-AU" sz="22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7276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090738" y="2908301"/>
            <a:ext cx="67627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Monday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Mt Sabine spots a fire on a bearing of 010</a:t>
            </a:r>
            <a:r>
              <a:rPr lang="en-GB" baseline="30000" dirty="0">
                <a:latin typeface="Comic Sans MS" panose="030F0702030302020204" pitchFamily="66" charset="0"/>
              </a:rPr>
              <a:t>0</a:t>
            </a:r>
            <a:r>
              <a:rPr lang="en-GB" dirty="0">
                <a:latin typeface="Comic Sans MS" panose="030F0702030302020204" pitchFamily="66" charset="0"/>
              </a:rPr>
              <a:t>. Mt </a:t>
            </a:r>
            <a:r>
              <a:rPr lang="en-GB" dirty="0" err="1">
                <a:latin typeface="Comic Sans MS" panose="030F0702030302020204" pitchFamily="66" charset="0"/>
              </a:rPr>
              <a:t>Cowley</a:t>
            </a:r>
            <a:r>
              <a:rPr lang="en-GB" dirty="0">
                <a:latin typeface="Comic Sans MS" panose="030F0702030302020204" pitchFamily="66" charset="0"/>
              </a:rPr>
              <a:t> spots a fire on a bearing of 355</a:t>
            </a:r>
            <a:r>
              <a:rPr lang="en-GB" baseline="30000" dirty="0">
                <a:latin typeface="Comic Sans MS" panose="030F0702030302020204" pitchFamily="66" charset="0"/>
              </a:rPr>
              <a:t>0.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89150" y="4624389"/>
            <a:ext cx="67627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Tuesday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Mt </a:t>
            </a:r>
            <a:r>
              <a:rPr lang="en-GB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Duneed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 spots a fire on a bearing of 260</a:t>
            </a:r>
            <a:r>
              <a:rPr lang="en-GB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0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. Mt </a:t>
            </a:r>
            <a:r>
              <a:rPr lang="en-GB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Cowley</a:t>
            </a:r>
            <a:r>
              <a:rPr lang="en-GB" dirty="0">
                <a:solidFill>
                  <a:schemeClr val="accent2"/>
                </a:solidFill>
                <a:latin typeface="Comic Sans MS" panose="030F0702030302020204" pitchFamily="66" charset="0"/>
              </a:rPr>
              <a:t> spots a fire on a bearing of 290</a:t>
            </a:r>
            <a:r>
              <a:rPr lang="en-GB" baseline="30000" dirty="0">
                <a:solidFill>
                  <a:schemeClr val="accent2"/>
                </a:solidFill>
                <a:latin typeface="Comic Sans MS" panose="030F0702030302020204" pitchFamily="66" charset="0"/>
              </a:rPr>
              <a:t>0.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077" y="506437"/>
            <a:ext cx="1083212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00" dirty="0" smtClean="0">
                <a:latin typeface="Comic Sans MS" panose="030F0702030302020204" pitchFamily="66" charset="0"/>
              </a:rPr>
              <a:t>Use the map, of the Otways, on slide </a:t>
            </a:r>
            <a:r>
              <a:rPr lang="en-AU" sz="2900" dirty="0" smtClean="0">
                <a:latin typeface="Comic Sans MS" panose="030F0702030302020204" pitchFamily="66" charset="0"/>
              </a:rPr>
              <a:t>4, </a:t>
            </a:r>
            <a:r>
              <a:rPr lang="en-AU" sz="2900" dirty="0" smtClean="0">
                <a:latin typeface="Comic Sans MS" panose="030F0702030302020204" pitchFamily="66" charset="0"/>
              </a:rPr>
              <a:t>or the map you printed off to locate the fire towers, use the given bearings to locate the fires. </a:t>
            </a:r>
            <a:endParaRPr lang="en-AU" sz="29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3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176464" y="1612901"/>
            <a:ext cx="69802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Thursday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Mt Sabine spots a fire on a bearing of 310</a:t>
            </a:r>
            <a:r>
              <a:rPr lang="en-GB" baseline="30000">
                <a:latin typeface="Comic Sans MS" panose="030F0702030302020204" pitchFamily="66" charset="0"/>
              </a:rPr>
              <a:t>0</a:t>
            </a:r>
            <a:r>
              <a:rPr lang="en-GB">
                <a:latin typeface="Comic Sans MS" panose="030F0702030302020204" pitchFamily="66" charset="0"/>
              </a:rPr>
              <a:t>.  Mt Gellibrand spots a fire on a bearing of 230</a:t>
            </a:r>
            <a:r>
              <a:rPr lang="en-GB" baseline="30000">
                <a:latin typeface="Comic Sans MS" panose="030F0702030302020204" pitchFamily="66" charset="0"/>
              </a:rPr>
              <a:t>0.</a:t>
            </a:r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144713" y="3294064"/>
            <a:ext cx="67627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Friday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Mt Duneed spots a fire on a bearing of 232</a:t>
            </a:r>
            <a:r>
              <a:rPr lang="en-GB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0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. Mt Cowley spots a fire on a bearing of 044</a:t>
            </a:r>
            <a:r>
              <a:rPr lang="en-GB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0.</a:t>
            </a:r>
            <a:endParaRPr lang="en-GB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44713" y="5129214"/>
            <a:ext cx="74739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Saturday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Mt Sabine spots a fire on a bearing of 215</a:t>
            </a:r>
            <a:r>
              <a:rPr lang="en-GB" baseline="30000">
                <a:latin typeface="Comic Sans MS" panose="030F0702030302020204" pitchFamily="66" charset="0"/>
              </a:rPr>
              <a:t>0</a:t>
            </a:r>
            <a:r>
              <a:rPr lang="en-GB">
                <a:latin typeface="Comic Sans MS" panose="030F0702030302020204" pitchFamily="66" charset="0"/>
              </a:rPr>
              <a:t>.        Mt Gellibrand spots a fire on a bearing of 195</a:t>
            </a:r>
            <a:r>
              <a:rPr lang="en-GB" baseline="30000">
                <a:latin typeface="Comic Sans MS" panose="030F0702030302020204" pitchFamily="66" charset="0"/>
              </a:rPr>
              <a:t>0.</a:t>
            </a:r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203450" y="1"/>
            <a:ext cx="67627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Wednesday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Mt Duneed spots a fire on a bearing of 222</a:t>
            </a:r>
            <a:r>
              <a:rPr lang="en-GB" baseline="30000">
                <a:latin typeface="Comic Sans MS" panose="030F0702030302020204" pitchFamily="66" charset="0"/>
              </a:rPr>
              <a:t>0</a:t>
            </a:r>
            <a:r>
              <a:rPr lang="en-GB">
                <a:latin typeface="Comic Sans MS" panose="030F0702030302020204" pitchFamily="66" charset="0"/>
              </a:rPr>
              <a:t>. Mt Cowley spots a fire on a bearing of East</a:t>
            </a:r>
            <a:r>
              <a:rPr lang="en-GB" baseline="30000">
                <a:latin typeface="Comic Sans MS" panose="030F0702030302020204" pitchFamily="66" charset="0"/>
              </a:rPr>
              <a:t>.</a:t>
            </a:r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76464" y="1612901"/>
            <a:ext cx="69802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Monday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Mt Sabine spots a fire on a bearing of 031</a:t>
            </a:r>
            <a:r>
              <a:rPr lang="en-GB" baseline="30000">
                <a:latin typeface="Comic Sans MS" panose="030F0702030302020204" pitchFamily="66" charset="0"/>
              </a:rPr>
              <a:t>0</a:t>
            </a:r>
            <a:r>
              <a:rPr lang="en-GB">
                <a:latin typeface="Comic Sans MS" panose="030F0702030302020204" pitchFamily="66" charset="0"/>
              </a:rPr>
              <a:t>.  Mt Cowley spots a fire on a bearing of 015</a:t>
            </a:r>
            <a:r>
              <a:rPr lang="en-GB" baseline="30000">
                <a:latin typeface="Comic Sans MS" panose="030F0702030302020204" pitchFamily="66" charset="0"/>
              </a:rPr>
              <a:t>0.</a:t>
            </a:r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44713" y="3294064"/>
            <a:ext cx="73580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Tuesday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Mt Gellibrand spots a fire on a bearing of 270</a:t>
            </a:r>
            <a:r>
              <a:rPr lang="en-GB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0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. Mt Duneed spots a fire on a bearing of West</a:t>
            </a:r>
            <a:r>
              <a:rPr lang="en-GB" baseline="3000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  <a:endParaRPr lang="en-GB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44714" y="5129214"/>
            <a:ext cx="70961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Wednesday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Make up one of your own ensure it works &amp; give it to your partner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03450" y="1"/>
            <a:ext cx="79819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Sunday </a:t>
            </a:r>
          </a:p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anose="030F0702030302020204" pitchFamily="66" charset="0"/>
              </a:rPr>
              <a:t>Mt Gellibrand spots a fire on a bearing of Southwest. Mt Cowley spots a fire on a bearing of West</a:t>
            </a:r>
            <a:r>
              <a:rPr lang="en-GB" baseline="30000">
                <a:latin typeface="Comic Sans MS" panose="030F0702030302020204" pitchFamily="66" charset="0"/>
              </a:rPr>
              <a:t>.</a:t>
            </a:r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Monotype Corsiva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11</cp:revision>
  <dcterms:created xsi:type="dcterms:W3CDTF">2022-08-22T06:18:30Z</dcterms:created>
  <dcterms:modified xsi:type="dcterms:W3CDTF">2022-08-22T08:11:49Z</dcterms:modified>
</cp:coreProperties>
</file>