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0" r:id="rId5"/>
    <p:sldId id="264" r:id="rId6"/>
    <p:sldId id="261" r:id="rId7"/>
    <p:sldId id="262" r:id="rId8"/>
    <p:sldId id="263" r:id="rId9"/>
    <p:sldId id="258" r:id="rId10"/>
    <p:sldId id="259" r:id="rId11"/>
    <p:sldId id="266"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6B9DA5-404E-4A32-B409-FF3747922AD2}"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655836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B9DA5-404E-4A32-B409-FF3747922AD2}"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1714400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B9DA5-404E-4A32-B409-FF3747922AD2}"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984081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B9DA5-404E-4A32-B409-FF3747922AD2}"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295706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B9DA5-404E-4A32-B409-FF3747922AD2}"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62169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B9DA5-404E-4A32-B409-FF3747922AD2}"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377165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6B9DA5-404E-4A32-B409-FF3747922AD2}" type="datetimeFigureOut">
              <a:rPr lang="en-US" smtClean="0"/>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1790536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B9DA5-404E-4A32-B409-FF3747922AD2}" type="datetimeFigureOut">
              <a:rPr lang="en-US" smtClean="0"/>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2394149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B9DA5-404E-4A32-B409-FF3747922AD2}" type="datetimeFigureOut">
              <a:rPr lang="en-US" smtClean="0"/>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961083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B9DA5-404E-4A32-B409-FF3747922AD2}"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1856492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B9DA5-404E-4A32-B409-FF3747922AD2}"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5B2FA7-8BA4-4B69-A788-6261D6B3B98D}" type="slidenum">
              <a:rPr lang="en-US" smtClean="0"/>
              <a:t>‹#›</a:t>
            </a:fld>
            <a:endParaRPr lang="en-US"/>
          </a:p>
        </p:txBody>
      </p:sp>
    </p:spTree>
    <p:extLst>
      <p:ext uri="{BB962C8B-B14F-4D97-AF65-F5344CB8AC3E}">
        <p14:creationId xmlns:p14="http://schemas.microsoft.com/office/powerpoint/2010/main" val="383206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B9DA5-404E-4A32-B409-FF3747922AD2}" type="datetimeFigureOut">
              <a:rPr lang="en-US" smtClean="0"/>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5B2FA7-8BA4-4B69-A788-6261D6B3B98D}" type="slidenum">
              <a:rPr lang="en-US" smtClean="0"/>
              <a:t>‹#›</a:t>
            </a:fld>
            <a:endParaRPr lang="en-US"/>
          </a:p>
        </p:txBody>
      </p:sp>
    </p:spTree>
    <p:extLst>
      <p:ext uri="{BB962C8B-B14F-4D97-AF65-F5344CB8AC3E}">
        <p14:creationId xmlns:p14="http://schemas.microsoft.com/office/powerpoint/2010/main" val="58533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88640"/>
            <a:ext cx="8280920" cy="4154984"/>
          </a:xfrm>
          <a:prstGeom prst="rect">
            <a:avLst/>
          </a:prstGeom>
          <a:noFill/>
        </p:spPr>
        <p:txBody>
          <a:bodyPr wrap="square" rtlCol="0">
            <a:spAutoFit/>
          </a:bodyPr>
          <a:lstStyle/>
          <a:p>
            <a:r>
              <a:rPr lang="en-GB" sz="8800" dirty="0" smtClean="0"/>
              <a:t>Two Piece Tangram – version 1</a:t>
            </a:r>
            <a:endParaRPr lang="en-US" sz="8800" dirty="0"/>
          </a:p>
        </p:txBody>
      </p:sp>
    </p:spTree>
    <p:extLst>
      <p:ext uri="{BB962C8B-B14F-4D97-AF65-F5344CB8AC3E}">
        <p14:creationId xmlns:p14="http://schemas.microsoft.com/office/powerpoint/2010/main" val="422681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8208912" cy="3970318"/>
          </a:xfrm>
          <a:prstGeom prst="rect">
            <a:avLst/>
          </a:prstGeom>
          <a:noFill/>
        </p:spPr>
        <p:txBody>
          <a:bodyPr wrap="square" rtlCol="0">
            <a:spAutoFit/>
          </a:bodyPr>
          <a:lstStyle/>
          <a:p>
            <a:r>
              <a:rPr lang="en-GB" dirty="0" smtClean="0"/>
              <a:t>Some extra questions to ask of the students –</a:t>
            </a:r>
          </a:p>
          <a:p>
            <a:endParaRPr lang="en-GB" dirty="0"/>
          </a:p>
          <a:p>
            <a:r>
              <a:rPr lang="en-GB" dirty="0" smtClean="0"/>
              <a:t>Some may form a right angled triangle with the two shapes. Ask them why it is similar, what the scale factor is, what is the ratio of the perimeters and areas between the small and large triangle?</a:t>
            </a:r>
          </a:p>
          <a:p>
            <a:endParaRPr lang="en-GB" dirty="0"/>
          </a:p>
          <a:p>
            <a:r>
              <a:rPr lang="en-GB" dirty="0" smtClean="0"/>
              <a:t>How many Pentagons have you found? What are your rules?</a:t>
            </a:r>
          </a:p>
          <a:p>
            <a:r>
              <a:rPr lang="en-GB" dirty="0" smtClean="0"/>
              <a:t>Convince someone that you have found them all?</a:t>
            </a:r>
          </a:p>
          <a:p>
            <a:r>
              <a:rPr lang="en-GB" dirty="0" smtClean="0"/>
              <a:t>How can you classify them?</a:t>
            </a:r>
          </a:p>
          <a:p>
            <a:endParaRPr lang="en-GB" dirty="0"/>
          </a:p>
          <a:p>
            <a:r>
              <a:rPr lang="en-GB" dirty="0" smtClean="0"/>
              <a:t>By combing the two shapes how many different angles can you find?</a:t>
            </a:r>
          </a:p>
          <a:p>
            <a:endParaRPr lang="en-GB" dirty="0" smtClean="0"/>
          </a:p>
          <a:p>
            <a:endParaRPr lang="en-GB" dirty="0"/>
          </a:p>
          <a:p>
            <a:endParaRPr lang="en-US" dirty="0"/>
          </a:p>
        </p:txBody>
      </p:sp>
    </p:spTree>
    <p:extLst>
      <p:ext uri="{BB962C8B-B14F-4D97-AF65-F5344CB8AC3E}">
        <p14:creationId xmlns:p14="http://schemas.microsoft.com/office/powerpoint/2010/main" val="406708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88640"/>
            <a:ext cx="8280920" cy="4154984"/>
          </a:xfrm>
          <a:prstGeom prst="rect">
            <a:avLst/>
          </a:prstGeom>
          <a:noFill/>
        </p:spPr>
        <p:txBody>
          <a:bodyPr wrap="square" rtlCol="0">
            <a:spAutoFit/>
          </a:bodyPr>
          <a:lstStyle/>
          <a:p>
            <a:r>
              <a:rPr lang="en-GB" sz="8800" dirty="0" smtClean="0"/>
              <a:t>Two Piece Tangram – version 3</a:t>
            </a:r>
            <a:endParaRPr lang="en-US" sz="8800" dirty="0"/>
          </a:p>
        </p:txBody>
      </p:sp>
    </p:spTree>
    <p:extLst>
      <p:ext uri="{BB962C8B-B14F-4D97-AF65-F5344CB8AC3E}">
        <p14:creationId xmlns:p14="http://schemas.microsoft.com/office/powerpoint/2010/main" val="2671809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107504" y="0"/>
                <a:ext cx="8928992" cy="7037952"/>
              </a:xfrm>
              <a:prstGeom prst="rect">
                <a:avLst/>
              </a:prstGeom>
              <a:noFill/>
            </p:spPr>
            <p:txBody>
              <a:bodyPr wrap="square" rtlCol="0">
                <a:spAutoFit/>
              </a:bodyPr>
              <a:lstStyle/>
              <a:p>
                <a:r>
                  <a:rPr lang="en-GB" dirty="0" smtClean="0"/>
                  <a:t>For version 3 same as above but use a square of length a.</a:t>
                </a:r>
              </a:p>
              <a:p>
                <a:endParaRPr lang="en-GB" dirty="0"/>
              </a:p>
              <a:p>
                <a:r>
                  <a:rPr lang="en-GB" dirty="0" smtClean="0"/>
                  <a:t>OR</a:t>
                </a:r>
              </a:p>
              <a:p>
                <a:endParaRPr lang="en-GB" dirty="0"/>
              </a:p>
              <a:p>
                <a:r>
                  <a:rPr lang="en-GB" dirty="0" smtClean="0"/>
                  <a:t>Create a two piece tangram (both shapes must be different) so that there is an angle in the triangle of 30</a:t>
                </a:r>
                <a:r>
                  <a:rPr lang="en-GB" baseline="30000" dirty="0" smtClean="0"/>
                  <a:t>0</a:t>
                </a:r>
                <a:r>
                  <a:rPr lang="en-GB" dirty="0" smtClean="0"/>
                  <a:t> or 60</a:t>
                </a:r>
                <a:r>
                  <a:rPr lang="en-GB" baseline="30000" dirty="0" smtClean="0"/>
                  <a:t>0</a:t>
                </a:r>
                <a:r>
                  <a:rPr lang="en-GB" dirty="0" smtClean="0"/>
                  <a:t> or 45</a:t>
                </a:r>
                <a:r>
                  <a:rPr lang="en-GB" baseline="30000" dirty="0" smtClean="0"/>
                  <a:t>0</a:t>
                </a:r>
                <a:r>
                  <a:rPr lang="en-GB" dirty="0" smtClean="0"/>
                  <a:t>.</a:t>
                </a:r>
              </a:p>
              <a:p>
                <a:endParaRPr lang="en-GB" dirty="0"/>
              </a:p>
              <a:p>
                <a:r>
                  <a:rPr lang="en-GB" dirty="0" smtClean="0"/>
                  <a:t>OR</a:t>
                </a:r>
              </a:p>
              <a:p>
                <a:endParaRPr lang="en-GB" dirty="0"/>
              </a:p>
              <a:p>
                <a:r>
                  <a:rPr lang="en-GB" dirty="0" smtClean="0"/>
                  <a:t>Create a two piece tangram so that one of the shapes tessellates.</a:t>
                </a:r>
              </a:p>
              <a:p>
                <a:endParaRPr lang="en-GB" dirty="0"/>
              </a:p>
              <a:p>
                <a:r>
                  <a:rPr lang="en-GB" dirty="0" smtClean="0"/>
                  <a:t>OR</a:t>
                </a:r>
              </a:p>
              <a:p>
                <a:endParaRPr lang="en-GB" dirty="0"/>
              </a:p>
              <a:p>
                <a:r>
                  <a:rPr lang="en-GB" dirty="0" smtClean="0"/>
                  <a:t>Write equations for the shapes so that are drawn on a graphics calculator.</a:t>
                </a:r>
              </a:p>
              <a:p>
                <a:endParaRPr lang="en-GB" dirty="0"/>
              </a:p>
              <a:p>
                <a:r>
                  <a:rPr lang="en-GB" dirty="0" smtClean="0"/>
                  <a:t>OR</a:t>
                </a:r>
              </a:p>
              <a:p>
                <a:endParaRPr lang="en-GB" dirty="0"/>
              </a:p>
              <a:p>
                <a:r>
                  <a:rPr lang="en-GB" dirty="0" smtClean="0"/>
                  <a:t>Overlap the shapes and find out the % that is overlapped.</a:t>
                </a:r>
              </a:p>
              <a:p>
                <a:endParaRPr lang="en-GB" dirty="0"/>
              </a:p>
              <a:p>
                <a:r>
                  <a:rPr lang="en-GB" dirty="0" smtClean="0"/>
                  <a:t>OR</a:t>
                </a:r>
              </a:p>
              <a:p>
                <a:endParaRPr lang="en-GB" dirty="0"/>
              </a:p>
              <a:p>
                <a:r>
                  <a:rPr lang="en-GB" dirty="0" smtClean="0"/>
                  <a:t>If the starting shape is a rectangle and the sides are in the ratio of 1:2 or 1:</a:t>
                </a:r>
                <a14:m>
                  <m:oMath xmlns:m="http://schemas.openxmlformats.org/officeDocument/2006/math">
                    <m:r>
                      <a:rPr lang="en-GB" i="1" smtClean="0">
                        <a:latin typeface="Cambria Math"/>
                        <a:ea typeface="Cambria Math"/>
                      </a:rPr>
                      <m:t>√</m:t>
                    </m:r>
                  </m:oMath>
                </a14:m>
                <a:r>
                  <a:rPr lang="en-GB" dirty="0" smtClean="0"/>
                  <a:t>2 or a:b - </a:t>
                </a:r>
                <a:r>
                  <a:rPr lang="en-GB" dirty="0" smtClean="0"/>
                  <a:t>Create a two piece tangram (both shapes must be different) so that there is an angle in the triangle of 30</a:t>
                </a:r>
                <a:r>
                  <a:rPr lang="en-GB" baseline="30000" dirty="0" smtClean="0"/>
                  <a:t>0</a:t>
                </a:r>
                <a:r>
                  <a:rPr lang="en-GB" dirty="0" smtClean="0"/>
                  <a:t> or 60</a:t>
                </a:r>
                <a:r>
                  <a:rPr lang="en-GB" baseline="30000" dirty="0" smtClean="0"/>
                  <a:t>0</a:t>
                </a:r>
                <a:r>
                  <a:rPr lang="en-GB" dirty="0" smtClean="0"/>
                  <a:t> or 45</a:t>
                </a:r>
                <a:r>
                  <a:rPr lang="en-GB" baseline="30000" dirty="0" smtClean="0"/>
                  <a:t>0</a:t>
                </a:r>
                <a:r>
                  <a:rPr lang="en-GB" dirty="0" smtClean="0"/>
                  <a:t>.</a:t>
                </a:r>
              </a:p>
              <a:p>
                <a:endParaRPr lang="en-GB" dirty="0"/>
              </a:p>
            </p:txBody>
          </p:sp>
        </mc:Choice>
        <mc:Fallback>
          <p:sp>
            <p:nvSpPr>
              <p:cNvPr id="2" name="TextBox 1"/>
              <p:cNvSpPr txBox="1">
                <a:spLocks noRot="1" noChangeAspect="1" noMove="1" noResize="1" noEditPoints="1" noAdjustHandles="1" noChangeArrowheads="1" noChangeShapeType="1" noTextEdit="1"/>
              </p:cNvSpPr>
              <p:nvPr/>
            </p:nvSpPr>
            <p:spPr>
              <a:xfrm>
                <a:off x="107504" y="0"/>
                <a:ext cx="8928992" cy="7037952"/>
              </a:xfrm>
              <a:prstGeom prst="rect">
                <a:avLst/>
              </a:prstGeom>
              <a:blipFill rotWithShape="1">
                <a:blip r:embed="rId2"/>
                <a:stretch>
                  <a:fillRect l="-615" t="-433" r="-888"/>
                </a:stretch>
              </a:blipFill>
            </p:spPr>
            <p:txBody>
              <a:bodyPr/>
              <a:lstStyle/>
              <a:p>
                <a:r>
                  <a:rPr lang="en-US">
                    <a:noFill/>
                  </a:rPr>
                  <a:t> </a:t>
                </a:r>
              </a:p>
            </p:txBody>
          </p:sp>
        </mc:Fallback>
      </mc:AlternateContent>
    </p:spTree>
    <p:extLst>
      <p:ext uri="{BB962C8B-B14F-4D97-AF65-F5344CB8AC3E}">
        <p14:creationId xmlns:p14="http://schemas.microsoft.com/office/powerpoint/2010/main" val="3254598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564904"/>
            <a:ext cx="3888432"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55576" y="260648"/>
            <a:ext cx="5544616" cy="1200329"/>
          </a:xfrm>
          <a:prstGeom prst="rect">
            <a:avLst/>
          </a:prstGeom>
          <a:noFill/>
        </p:spPr>
        <p:txBody>
          <a:bodyPr wrap="square" rtlCol="0">
            <a:spAutoFit/>
          </a:bodyPr>
          <a:lstStyle/>
          <a:p>
            <a:r>
              <a:rPr lang="en-GB" dirty="0" smtClean="0"/>
              <a:t>Draw yourself a 4 x 4 square </a:t>
            </a:r>
            <a:r>
              <a:rPr lang="en-GB" dirty="0" smtClean="0"/>
              <a:t>and label it with the correct conventions/notations.</a:t>
            </a:r>
            <a:endParaRPr lang="en-GB" dirty="0" smtClean="0"/>
          </a:p>
          <a:p>
            <a:r>
              <a:rPr lang="en-GB" dirty="0" smtClean="0"/>
              <a:t>Write down all the properties of the square – </a:t>
            </a:r>
            <a:r>
              <a:rPr lang="en-GB" dirty="0" err="1" smtClean="0"/>
              <a:t>eg</a:t>
            </a:r>
            <a:r>
              <a:rPr lang="en-GB" dirty="0" smtClean="0"/>
              <a:t> angles, perimeter, area, symmetry </a:t>
            </a:r>
            <a:r>
              <a:rPr lang="en-GB" dirty="0" err="1" smtClean="0"/>
              <a:t>etc</a:t>
            </a:r>
            <a:endParaRPr lang="en-US" dirty="0"/>
          </a:p>
        </p:txBody>
      </p:sp>
    </p:spTree>
    <p:extLst>
      <p:ext uri="{BB962C8B-B14F-4D97-AF65-F5344CB8AC3E}">
        <p14:creationId xmlns:p14="http://schemas.microsoft.com/office/powerpoint/2010/main" val="4067089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ext Box 2"/>
          <p:cNvSpPr txBox="1">
            <a:spLocks noChangeArrowheads="1"/>
          </p:cNvSpPr>
          <p:nvPr/>
        </p:nvSpPr>
        <p:spPr bwMode="auto">
          <a:xfrm>
            <a:off x="0" y="30163"/>
            <a:ext cx="9144000" cy="6532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dirty="0" smtClean="0">
                <a:solidFill>
                  <a:srgbClr val="7030A0"/>
                </a:solidFill>
              </a:rPr>
              <a:t>Something to help with your explanation and notation</a:t>
            </a:r>
          </a:p>
          <a:p>
            <a:pPr>
              <a:spcBef>
                <a:spcPct val="50000"/>
              </a:spcBef>
            </a:pPr>
            <a:r>
              <a:rPr lang="en-GB" altLang="en-US" sz="1800" b="1" dirty="0" smtClean="0">
                <a:solidFill>
                  <a:srgbClr val="FF3300"/>
                </a:solidFill>
              </a:rPr>
              <a:t>Angles</a:t>
            </a:r>
            <a:r>
              <a:rPr lang="en-GB" altLang="en-US" sz="1800" b="1" dirty="0">
                <a:solidFill>
                  <a:srgbClr val="FF3300"/>
                </a:solidFill>
              </a:rPr>
              <a:t>:</a:t>
            </a:r>
            <a:r>
              <a:rPr lang="en-GB" altLang="en-US" sz="1600" dirty="0">
                <a:solidFill>
                  <a:srgbClr val="FF3300"/>
                </a:solidFill>
              </a:rPr>
              <a:t> 		</a:t>
            </a:r>
            <a:r>
              <a:rPr lang="en-GB" altLang="en-US" sz="1600" dirty="0"/>
              <a:t>Sum of the exterior angles</a:t>
            </a:r>
            <a:r>
              <a:rPr lang="en-GB" altLang="en-US" sz="1600" dirty="0">
                <a:solidFill>
                  <a:srgbClr val="FF3300"/>
                </a:solidFill>
              </a:rPr>
              <a:t>		</a:t>
            </a:r>
            <a:r>
              <a:rPr lang="en-GB" altLang="en-US" sz="1600" dirty="0"/>
              <a:t>3 equal angles each ___degrees</a:t>
            </a:r>
            <a:r>
              <a:rPr lang="en-GB" altLang="en-US" sz="100" dirty="0"/>
              <a:t> </a:t>
            </a:r>
            <a:endParaRPr lang="en-GB" altLang="en-US" sz="1600" dirty="0">
              <a:solidFill>
                <a:srgbClr val="FF3300"/>
              </a:solidFill>
            </a:endParaRPr>
          </a:p>
          <a:p>
            <a:pPr>
              <a:lnSpc>
                <a:spcPct val="75000"/>
              </a:lnSpc>
              <a:spcBef>
                <a:spcPct val="50000"/>
              </a:spcBef>
            </a:pPr>
            <a:r>
              <a:rPr lang="en-GB" altLang="en-US" sz="1600" dirty="0"/>
              <a:t>No equal angles 	Opposite angles are equal		4 equal angles each ___degrees</a:t>
            </a:r>
          </a:p>
          <a:p>
            <a:pPr>
              <a:lnSpc>
                <a:spcPct val="75000"/>
              </a:lnSpc>
              <a:spcBef>
                <a:spcPct val="50000"/>
              </a:spcBef>
            </a:pPr>
            <a:r>
              <a:rPr lang="en-GB" altLang="en-US" sz="1600" dirty="0"/>
              <a:t>Right Angle	One pair of equal angles 	 	5 equal angles </a:t>
            </a:r>
            <a:r>
              <a:rPr lang="en-GB" altLang="en-US" sz="1600" dirty="0" err="1"/>
              <a:t>each___degrees</a:t>
            </a:r>
            <a:endParaRPr lang="en-GB" altLang="en-US" sz="1600" dirty="0"/>
          </a:p>
          <a:p>
            <a:pPr>
              <a:lnSpc>
                <a:spcPct val="75000"/>
              </a:lnSpc>
              <a:spcBef>
                <a:spcPct val="50000"/>
              </a:spcBef>
            </a:pPr>
            <a:r>
              <a:rPr lang="en-GB" altLang="en-US" sz="1600" dirty="0"/>
              <a:t>All angles add to	1 pair of opposite angles are equal 	6 equal angles </a:t>
            </a:r>
            <a:r>
              <a:rPr lang="en-GB" altLang="en-US" sz="1600" dirty="0" err="1"/>
              <a:t>each___</a:t>
            </a:r>
            <a:r>
              <a:rPr lang="en-GB" altLang="en-US" sz="1600" dirty="0" err="1" smtClean="0"/>
              <a:t>degrees</a:t>
            </a:r>
            <a:endParaRPr lang="en-GB" altLang="en-US" sz="1600" dirty="0" smtClean="0"/>
          </a:p>
          <a:p>
            <a:pPr>
              <a:lnSpc>
                <a:spcPct val="75000"/>
              </a:lnSpc>
              <a:spcBef>
                <a:spcPct val="50000"/>
              </a:spcBef>
            </a:pPr>
            <a:r>
              <a:rPr lang="en-GB" altLang="en-US" sz="1600" dirty="0" smtClean="0"/>
              <a:t>Alternate angles are equal</a:t>
            </a:r>
            <a:endParaRPr lang="en-GB" altLang="en-US" sz="1600" dirty="0"/>
          </a:p>
          <a:p>
            <a:pPr>
              <a:lnSpc>
                <a:spcPct val="75000"/>
              </a:lnSpc>
              <a:spcBef>
                <a:spcPct val="50000"/>
              </a:spcBef>
            </a:pPr>
            <a:r>
              <a:rPr lang="en-GB" altLang="en-US" sz="1800" b="1" dirty="0">
                <a:solidFill>
                  <a:srgbClr val="FF3300"/>
                </a:solidFill>
              </a:rPr>
              <a:t>Sides:</a:t>
            </a:r>
          </a:p>
          <a:p>
            <a:pPr>
              <a:lnSpc>
                <a:spcPct val="75000"/>
              </a:lnSpc>
              <a:spcBef>
                <a:spcPct val="50000"/>
              </a:spcBef>
            </a:pPr>
            <a:r>
              <a:rPr lang="en-GB" altLang="en-US" sz="1600" dirty="0"/>
              <a:t>One pair of parallel sides</a:t>
            </a:r>
          </a:p>
          <a:p>
            <a:pPr>
              <a:lnSpc>
                <a:spcPct val="75000"/>
              </a:lnSpc>
              <a:spcBef>
                <a:spcPct val="50000"/>
              </a:spcBef>
            </a:pPr>
            <a:r>
              <a:rPr lang="en-GB" altLang="en-US" sz="1600" dirty="0"/>
              <a:t>Two pairs of parallel sides</a:t>
            </a:r>
          </a:p>
          <a:p>
            <a:pPr>
              <a:lnSpc>
                <a:spcPct val="75000"/>
              </a:lnSpc>
              <a:spcBef>
                <a:spcPct val="50000"/>
              </a:spcBef>
            </a:pPr>
            <a:r>
              <a:rPr lang="en-GB" altLang="en-US" sz="1600" dirty="0"/>
              <a:t>One pair of adjacent sides are equal</a:t>
            </a:r>
          </a:p>
          <a:p>
            <a:pPr>
              <a:lnSpc>
                <a:spcPct val="75000"/>
              </a:lnSpc>
              <a:spcBef>
                <a:spcPct val="50000"/>
              </a:spcBef>
            </a:pPr>
            <a:r>
              <a:rPr lang="en-GB" altLang="en-US" sz="1600" dirty="0"/>
              <a:t>Two pairs of adjacent sides are equal</a:t>
            </a:r>
          </a:p>
          <a:p>
            <a:pPr>
              <a:lnSpc>
                <a:spcPct val="75000"/>
              </a:lnSpc>
              <a:spcBef>
                <a:spcPct val="50000"/>
              </a:spcBef>
            </a:pPr>
            <a:r>
              <a:rPr lang="en-GB" altLang="en-US" sz="1600" dirty="0"/>
              <a:t>No sides are equal</a:t>
            </a:r>
          </a:p>
          <a:p>
            <a:pPr>
              <a:lnSpc>
                <a:spcPct val="75000"/>
              </a:lnSpc>
              <a:spcBef>
                <a:spcPct val="50000"/>
              </a:spcBef>
            </a:pPr>
            <a:r>
              <a:rPr lang="en-GB" altLang="en-US" sz="1600" dirty="0"/>
              <a:t>2 sides are equal</a:t>
            </a:r>
          </a:p>
          <a:p>
            <a:pPr>
              <a:lnSpc>
                <a:spcPct val="75000"/>
              </a:lnSpc>
              <a:spcBef>
                <a:spcPct val="50000"/>
              </a:spcBef>
            </a:pPr>
            <a:r>
              <a:rPr lang="en-GB" altLang="en-US" sz="1600" dirty="0"/>
              <a:t>All sides are equal</a:t>
            </a:r>
          </a:p>
          <a:p>
            <a:pPr>
              <a:lnSpc>
                <a:spcPct val="75000"/>
              </a:lnSpc>
              <a:spcBef>
                <a:spcPct val="50000"/>
              </a:spcBef>
            </a:pPr>
            <a:r>
              <a:rPr lang="en-GB" altLang="en-US" sz="1600" dirty="0"/>
              <a:t>Two pairs of opposite sides are equal </a:t>
            </a:r>
          </a:p>
          <a:p>
            <a:pPr>
              <a:spcBef>
                <a:spcPct val="50000"/>
              </a:spcBef>
            </a:pPr>
            <a:r>
              <a:rPr lang="en-GB" altLang="en-US" sz="1600" dirty="0"/>
              <a:t>Total number of sides</a:t>
            </a:r>
          </a:p>
          <a:p>
            <a:pPr>
              <a:spcBef>
                <a:spcPct val="50000"/>
              </a:spcBef>
            </a:pPr>
            <a:r>
              <a:rPr lang="en-GB" altLang="en-US" sz="1800" b="1" dirty="0">
                <a:solidFill>
                  <a:srgbClr val="FF3300"/>
                </a:solidFill>
              </a:rPr>
              <a:t>Diagonals:</a:t>
            </a:r>
          </a:p>
          <a:p>
            <a:pPr>
              <a:lnSpc>
                <a:spcPct val="75000"/>
              </a:lnSpc>
              <a:spcBef>
                <a:spcPct val="50000"/>
              </a:spcBef>
            </a:pPr>
            <a:r>
              <a:rPr lang="en-GB" altLang="en-US" sz="1600" dirty="0"/>
              <a:t>Diagonals cross at right angles</a:t>
            </a:r>
          </a:p>
          <a:p>
            <a:pPr>
              <a:lnSpc>
                <a:spcPct val="75000"/>
              </a:lnSpc>
              <a:spcBef>
                <a:spcPct val="50000"/>
              </a:spcBef>
            </a:pPr>
            <a:r>
              <a:rPr lang="en-GB" altLang="en-US" sz="1600" dirty="0"/>
              <a:t>Diagonals are of equal length</a:t>
            </a:r>
          </a:p>
          <a:p>
            <a:pPr>
              <a:lnSpc>
                <a:spcPct val="75000"/>
              </a:lnSpc>
              <a:spcBef>
                <a:spcPct val="50000"/>
              </a:spcBef>
            </a:pPr>
            <a:r>
              <a:rPr lang="en-GB" altLang="en-US" sz="1600" dirty="0"/>
              <a:t>Diagonals bisect each other</a:t>
            </a:r>
          </a:p>
        </p:txBody>
      </p:sp>
      <p:sp>
        <p:nvSpPr>
          <p:cNvPr id="100355" name="Text Box 3"/>
          <p:cNvSpPr txBox="1">
            <a:spLocks noChangeArrowheads="1"/>
          </p:cNvSpPr>
          <p:nvPr/>
        </p:nvSpPr>
        <p:spPr bwMode="auto">
          <a:xfrm>
            <a:off x="3990975" y="1685925"/>
            <a:ext cx="5153025" cy="232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GB" altLang="en-US" sz="1800" b="1" dirty="0" smtClean="0">
                <a:solidFill>
                  <a:srgbClr val="FF3300"/>
                </a:solidFill>
              </a:rPr>
              <a:t>Shape Names:</a:t>
            </a:r>
            <a:endParaRPr lang="en-GB" altLang="en-US" sz="1800" b="1" dirty="0">
              <a:solidFill>
                <a:srgbClr val="FF3300"/>
              </a:solidFill>
            </a:endParaRPr>
          </a:p>
          <a:p>
            <a:r>
              <a:rPr lang="en-GB" altLang="en-US" sz="1600" dirty="0"/>
              <a:t>Triangles			Kite</a:t>
            </a:r>
          </a:p>
          <a:p>
            <a:r>
              <a:rPr lang="en-GB" altLang="en-US" sz="1600" dirty="0"/>
              <a:t>Isosceles 			Rhombus</a:t>
            </a:r>
          </a:p>
          <a:p>
            <a:r>
              <a:rPr lang="en-GB" altLang="en-US" sz="1600" dirty="0"/>
              <a:t>Right Angled Triangle	</a:t>
            </a:r>
            <a:r>
              <a:rPr lang="en-GB" altLang="en-US" sz="1600" dirty="0" smtClean="0"/>
              <a:t>	Hexagons</a:t>
            </a:r>
            <a:endParaRPr lang="en-GB" altLang="en-US" sz="1600" dirty="0"/>
          </a:p>
          <a:p>
            <a:r>
              <a:rPr lang="en-GB" altLang="en-US" sz="1600" dirty="0"/>
              <a:t>Scalene			Equilateral </a:t>
            </a:r>
          </a:p>
          <a:p>
            <a:r>
              <a:rPr lang="en-GB" altLang="en-US" sz="1600" dirty="0"/>
              <a:t>Triangle		 	Pentagons</a:t>
            </a:r>
          </a:p>
          <a:p>
            <a:r>
              <a:rPr lang="en-GB" altLang="en-US" sz="1600" dirty="0"/>
              <a:t>Quadrilaterals		Regular</a:t>
            </a:r>
          </a:p>
          <a:p>
            <a:r>
              <a:rPr lang="en-GB" altLang="en-US" sz="1600" dirty="0"/>
              <a:t>Square 			Parallelogram</a:t>
            </a:r>
          </a:p>
          <a:p>
            <a:r>
              <a:rPr lang="en-GB" altLang="en-US" sz="1600" dirty="0"/>
              <a:t>Rectangle			Trapeziums</a:t>
            </a:r>
          </a:p>
        </p:txBody>
      </p:sp>
      <p:sp>
        <p:nvSpPr>
          <p:cNvPr id="100356" name="Text Box 4"/>
          <p:cNvSpPr txBox="1">
            <a:spLocks noChangeArrowheads="1"/>
          </p:cNvSpPr>
          <p:nvPr/>
        </p:nvSpPr>
        <p:spPr bwMode="auto">
          <a:xfrm>
            <a:off x="3951288" y="3992563"/>
            <a:ext cx="4949825" cy="1833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a:solidFill>
                  <a:srgbClr val="FF3300"/>
                </a:solidFill>
              </a:rPr>
              <a:t>Conventions:</a:t>
            </a:r>
          </a:p>
          <a:p>
            <a:pPr>
              <a:spcBef>
                <a:spcPct val="50000"/>
              </a:spcBef>
            </a:pPr>
            <a:r>
              <a:rPr lang="en-GB" altLang="en-US" sz="1600"/>
              <a:t>Use arrows to show lines are parallel</a:t>
            </a:r>
          </a:p>
          <a:p>
            <a:pPr>
              <a:spcBef>
                <a:spcPct val="50000"/>
              </a:spcBef>
            </a:pPr>
            <a:r>
              <a:rPr lang="en-GB" altLang="en-US" sz="1600"/>
              <a:t>Use marks to show lines of equal length</a:t>
            </a:r>
          </a:p>
          <a:p>
            <a:pPr>
              <a:spcBef>
                <a:spcPct val="50000"/>
              </a:spcBef>
            </a:pPr>
            <a:r>
              <a:rPr lang="en-GB" altLang="en-US" sz="1600"/>
              <a:t>Use arcs to show angles are equal</a:t>
            </a:r>
          </a:p>
          <a:p>
            <a:pPr>
              <a:spcBef>
                <a:spcPct val="50000"/>
              </a:spcBef>
            </a:pPr>
            <a:r>
              <a:rPr lang="en-GB" altLang="en-US" sz="1600"/>
              <a:t>Use this to show a right angle</a:t>
            </a:r>
          </a:p>
        </p:txBody>
      </p:sp>
      <p:sp>
        <p:nvSpPr>
          <p:cNvPr id="100372" name="Line 20"/>
          <p:cNvSpPr>
            <a:spLocks noChangeShapeType="1"/>
          </p:cNvSpPr>
          <p:nvPr/>
        </p:nvSpPr>
        <p:spPr bwMode="auto">
          <a:xfrm>
            <a:off x="7038975" y="5534025"/>
            <a:ext cx="0" cy="3603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73" name="Line 21"/>
          <p:cNvSpPr>
            <a:spLocks noChangeShapeType="1"/>
          </p:cNvSpPr>
          <p:nvPr/>
        </p:nvSpPr>
        <p:spPr bwMode="auto">
          <a:xfrm>
            <a:off x="7034213" y="5894388"/>
            <a:ext cx="3333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0379" name="Group 27"/>
          <p:cNvGrpSpPr>
            <a:grpSpLocks/>
          </p:cNvGrpSpPr>
          <p:nvPr/>
        </p:nvGrpSpPr>
        <p:grpSpPr bwMode="auto">
          <a:xfrm>
            <a:off x="7053263" y="4554538"/>
            <a:ext cx="1708150" cy="1327150"/>
            <a:chOff x="4434" y="3107"/>
            <a:chExt cx="1076" cy="836"/>
          </a:xfrm>
        </p:grpSpPr>
        <p:sp>
          <p:nvSpPr>
            <p:cNvPr id="100358" name="Line 6"/>
            <p:cNvSpPr>
              <a:spLocks noChangeShapeType="1"/>
            </p:cNvSpPr>
            <p:nvPr/>
          </p:nvSpPr>
          <p:spPr bwMode="auto">
            <a:xfrm>
              <a:off x="5047" y="3107"/>
              <a:ext cx="210" cy="0"/>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59" name="Line 7"/>
            <p:cNvSpPr>
              <a:spLocks noChangeShapeType="1"/>
            </p:cNvSpPr>
            <p:nvPr/>
          </p:nvSpPr>
          <p:spPr bwMode="auto">
            <a:xfrm>
              <a:off x="5193" y="3107"/>
              <a:ext cx="23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0" name="Line 8"/>
            <p:cNvSpPr>
              <a:spLocks noChangeShapeType="1"/>
            </p:cNvSpPr>
            <p:nvPr/>
          </p:nvSpPr>
          <p:spPr bwMode="auto">
            <a:xfrm>
              <a:off x="5057" y="3171"/>
              <a:ext cx="210" cy="0"/>
            </a:xfrm>
            <a:prstGeom prst="line">
              <a:avLst/>
            </a:prstGeom>
            <a:noFill/>
            <a:ln w="25400">
              <a:solidFill>
                <a:schemeClr val="tx1"/>
              </a:solidFill>
              <a:round/>
              <a:headEnd/>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1" name="Line 9"/>
            <p:cNvSpPr>
              <a:spLocks noChangeShapeType="1"/>
            </p:cNvSpPr>
            <p:nvPr/>
          </p:nvSpPr>
          <p:spPr bwMode="auto">
            <a:xfrm>
              <a:off x="5203" y="3171"/>
              <a:ext cx="23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3" name="Line 11"/>
            <p:cNvSpPr>
              <a:spLocks noChangeShapeType="1"/>
            </p:cNvSpPr>
            <p:nvPr/>
          </p:nvSpPr>
          <p:spPr bwMode="auto">
            <a:xfrm>
              <a:off x="5111" y="3362"/>
              <a:ext cx="3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4" name="Line 12"/>
            <p:cNvSpPr>
              <a:spLocks noChangeShapeType="1"/>
            </p:cNvSpPr>
            <p:nvPr/>
          </p:nvSpPr>
          <p:spPr bwMode="auto">
            <a:xfrm>
              <a:off x="5257" y="3317"/>
              <a:ext cx="64" cy="7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5" name="Line 13"/>
            <p:cNvSpPr>
              <a:spLocks noChangeShapeType="1"/>
            </p:cNvSpPr>
            <p:nvPr/>
          </p:nvSpPr>
          <p:spPr bwMode="auto">
            <a:xfrm rot="20400000">
              <a:off x="5117" y="3430"/>
              <a:ext cx="39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6" name="Line 14"/>
            <p:cNvSpPr>
              <a:spLocks noChangeShapeType="1"/>
            </p:cNvSpPr>
            <p:nvPr/>
          </p:nvSpPr>
          <p:spPr bwMode="auto">
            <a:xfrm>
              <a:off x="5266" y="3417"/>
              <a:ext cx="46" cy="4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7" name="Line 15"/>
            <p:cNvSpPr>
              <a:spLocks noChangeShapeType="1"/>
            </p:cNvSpPr>
            <p:nvPr/>
          </p:nvSpPr>
          <p:spPr bwMode="auto">
            <a:xfrm flipH="1">
              <a:off x="4928" y="3617"/>
              <a:ext cx="384" cy="7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8" name="Line 16"/>
            <p:cNvSpPr>
              <a:spLocks noChangeShapeType="1"/>
            </p:cNvSpPr>
            <p:nvPr/>
          </p:nvSpPr>
          <p:spPr bwMode="auto">
            <a:xfrm>
              <a:off x="4932" y="3687"/>
              <a:ext cx="192"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69" name="Line 17"/>
            <p:cNvSpPr>
              <a:spLocks noChangeShapeType="1"/>
            </p:cNvSpPr>
            <p:nvPr/>
          </p:nvSpPr>
          <p:spPr bwMode="auto">
            <a:xfrm>
              <a:off x="5311" y="3616"/>
              <a:ext cx="192"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0370" name="Arc 18"/>
            <p:cNvSpPr>
              <a:spLocks/>
            </p:cNvSpPr>
            <p:nvPr/>
          </p:nvSpPr>
          <p:spPr bwMode="auto">
            <a:xfrm rot="5400000">
              <a:off x="5171" y="3512"/>
              <a:ext cx="210" cy="172"/>
            </a:xfrm>
            <a:custGeom>
              <a:avLst/>
              <a:gdLst>
                <a:gd name="G0" fmla="+- 0 0 0"/>
                <a:gd name="G1" fmla="+- 12926 0 0"/>
                <a:gd name="G2" fmla="+- 21600 0 0"/>
                <a:gd name="T0" fmla="*/ 17305 w 21600"/>
                <a:gd name="T1" fmla="*/ 0 h 27848"/>
                <a:gd name="T2" fmla="*/ 15617 w 21600"/>
                <a:gd name="T3" fmla="*/ 27848 h 27848"/>
                <a:gd name="T4" fmla="*/ 0 w 21600"/>
                <a:gd name="T5" fmla="*/ 12926 h 27848"/>
              </a:gdLst>
              <a:ahLst/>
              <a:cxnLst>
                <a:cxn ang="0">
                  <a:pos x="T0" y="T1"/>
                </a:cxn>
                <a:cxn ang="0">
                  <a:pos x="T2" y="T3"/>
                </a:cxn>
                <a:cxn ang="0">
                  <a:pos x="T4" y="T5"/>
                </a:cxn>
              </a:cxnLst>
              <a:rect l="0" t="0" r="r" b="b"/>
              <a:pathLst>
                <a:path w="21600" h="27848" fill="none" extrusionOk="0">
                  <a:moveTo>
                    <a:pt x="17305" y="-1"/>
                  </a:moveTo>
                  <a:cubicBezTo>
                    <a:pt x="20093" y="3732"/>
                    <a:pt x="21600" y="8266"/>
                    <a:pt x="21600" y="12926"/>
                  </a:cubicBezTo>
                  <a:cubicBezTo>
                    <a:pt x="21600" y="18484"/>
                    <a:pt x="19457" y="23829"/>
                    <a:pt x="15617" y="27848"/>
                  </a:cubicBezTo>
                </a:path>
                <a:path w="21600" h="27848" stroke="0" extrusionOk="0">
                  <a:moveTo>
                    <a:pt x="17305" y="-1"/>
                  </a:moveTo>
                  <a:cubicBezTo>
                    <a:pt x="20093" y="3732"/>
                    <a:pt x="21600" y="8266"/>
                    <a:pt x="21600" y="12926"/>
                  </a:cubicBezTo>
                  <a:cubicBezTo>
                    <a:pt x="21600" y="18484"/>
                    <a:pt x="19457" y="23829"/>
                    <a:pt x="15617" y="27848"/>
                  </a:cubicBezTo>
                  <a:lnTo>
                    <a:pt x="0" y="12926"/>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71" name="Arc 19"/>
            <p:cNvSpPr>
              <a:spLocks/>
            </p:cNvSpPr>
            <p:nvPr/>
          </p:nvSpPr>
          <p:spPr bwMode="auto">
            <a:xfrm rot="2444770">
              <a:off x="4926" y="3584"/>
              <a:ext cx="210" cy="172"/>
            </a:xfrm>
            <a:custGeom>
              <a:avLst/>
              <a:gdLst>
                <a:gd name="G0" fmla="+- 0 0 0"/>
                <a:gd name="G1" fmla="+- 12926 0 0"/>
                <a:gd name="G2" fmla="+- 21600 0 0"/>
                <a:gd name="T0" fmla="*/ 17305 w 21600"/>
                <a:gd name="T1" fmla="*/ 0 h 27848"/>
                <a:gd name="T2" fmla="*/ 15617 w 21600"/>
                <a:gd name="T3" fmla="*/ 27848 h 27848"/>
                <a:gd name="T4" fmla="*/ 0 w 21600"/>
                <a:gd name="T5" fmla="*/ 12926 h 27848"/>
              </a:gdLst>
              <a:ahLst/>
              <a:cxnLst>
                <a:cxn ang="0">
                  <a:pos x="T0" y="T1"/>
                </a:cxn>
                <a:cxn ang="0">
                  <a:pos x="T2" y="T3"/>
                </a:cxn>
                <a:cxn ang="0">
                  <a:pos x="T4" y="T5"/>
                </a:cxn>
              </a:cxnLst>
              <a:rect l="0" t="0" r="r" b="b"/>
              <a:pathLst>
                <a:path w="21600" h="27848" fill="none" extrusionOk="0">
                  <a:moveTo>
                    <a:pt x="17305" y="-1"/>
                  </a:moveTo>
                  <a:cubicBezTo>
                    <a:pt x="20093" y="3732"/>
                    <a:pt x="21600" y="8266"/>
                    <a:pt x="21600" y="12926"/>
                  </a:cubicBezTo>
                  <a:cubicBezTo>
                    <a:pt x="21600" y="18484"/>
                    <a:pt x="19457" y="23829"/>
                    <a:pt x="15617" y="27848"/>
                  </a:cubicBezTo>
                </a:path>
                <a:path w="21600" h="27848" stroke="0" extrusionOk="0">
                  <a:moveTo>
                    <a:pt x="17305" y="-1"/>
                  </a:moveTo>
                  <a:cubicBezTo>
                    <a:pt x="20093" y="3732"/>
                    <a:pt x="21600" y="8266"/>
                    <a:pt x="21600" y="12926"/>
                  </a:cubicBezTo>
                  <a:cubicBezTo>
                    <a:pt x="21600" y="18484"/>
                    <a:pt x="19457" y="23829"/>
                    <a:pt x="15617" y="27848"/>
                  </a:cubicBezTo>
                  <a:lnTo>
                    <a:pt x="0" y="12926"/>
                  </a:lnTo>
                  <a:close/>
                </a:path>
              </a:pathLst>
            </a:cu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0374" name="Rectangle 22"/>
            <p:cNvSpPr>
              <a:spLocks noChangeArrowheads="1"/>
            </p:cNvSpPr>
            <p:nvPr/>
          </p:nvSpPr>
          <p:spPr bwMode="auto">
            <a:xfrm>
              <a:off x="4434" y="3875"/>
              <a:ext cx="68" cy="68"/>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00375" name="Text Box 23"/>
          <p:cNvSpPr txBox="1">
            <a:spLocks noChangeArrowheads="1"/>
          </p:cNvSpPr>
          <p:nvPr/>
        </p:nvSpPr>
        <p:spPr bwMode="auto">
          <a:xfrm>
            <a:off x="3962400" y="5835650"/>
            <a:ext cx="4122738" cy="979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altLang="en-US" sz="1800" b="1">
                <a:solidFill>
                  <a:srgbClr val="FF3300"/>
                </a:solidFill>
              </a:rPr>
              <a:t>Symmetry:</a:t>
            </a:r>
            <a:endParaRPr lang="en-GB" altLang="en-US" sz="1800" b="1"/>
          </a:p>
          <a:p>
            <a:pPr>
              <a:lnSpc>
                <a:spcPct val="75000"/>
              </a:lnSpc>
              <a:spcBef>
                <a:spcPct val="50000"/>
              </a:spcBef>
            </a:pPr>
            <a:r>
              <a:rPr lang="en-GB" altLang="en-US" sz="1600"/>
              <a:t>Lines of Symmetry</a:t>
            </a:r>
          </a:p>
          <a:p>
            <a:pPr>
              <a:lnSpc>
                <a:spcPct val="75000"/>
              </a:lnSpc>
              <a:spcBef>
                <a:spcPct val="50000"/>
              </a:spcBef>
            </a:pPr>
            <a:r>
              <a:rPr lang="en-GB" altLang="en-US" sz="1600"/>
              <a:t>Order of Rotational Symmetry</a:t>
            </a:r>
          </a:p>
        </p:txBody>
      </p:sp>
    </p:spTree>
    <p:extLst>
      <p:ext uri="{BB962C8B-B14F-4D97-AF65-F5344CB8AC3E}">
        <p14:creationId xmlns:p14="http://schemas.microsoft.com/office/powerpoint/2010/main" val="123099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564904"/>
            <a:ext cx="3888432"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55576" y="260648"/>
            <a:ext cx="5544616" cy="2308324"/>
          </a:xfrm>
          <a:prstGeom prst="rect">
            <a:avLst/>
          </a:prstGeom>
          <a:noFill/>
        </p:spPr>
        <p:txBody>
          <a:bodyPr wrap="square" rtlCol="0">
            <a:spAutoFit/>
          </a:bodyPr>
          <a:lstStyle/>
          <a:p>
            <a:r>
              <a:rPr lang="en-GB" dirty="0" smtClean="0"/>
              <a:t>Now mark 3 units along one edge of the square. Draw a line from the furthest vertex to this point. Cut along this line.</a:t>
            </a:r>
          </a:p>
          <a:p>
            <a:r>
              <a:rPr lang="en-GB" dirty="0" smtClean="0"/>
              <a:t>Write down all the properties of the two shapes (without using any measuring instruments, </a:t>
            </a:r>
            <a:r>
              <a:rPr lang="en-GB" dirty="0" smtClean="0"/>
              <a:t>for those that don’t know Pythagoras or Trig they may have to measure the two pieces). </a:t>
            </a:r>
            <a:endParaRPr lang="en-US" dirty="0" smtClean="0"/>
          </a:p>
          <a:p>
            <a:endParaRPr lang="en-US" dirty="0"/>
          </a:p>
        </p:txBody>
      </p:sp>
      <p:cxnSp>
        <p:nvCxnSpPr>
          <p:cNvPr id="5" name="Straight Connector 4"/>
          <p:cNvCxnSpPr/>
          <p:nvPr/>
        </p:nvCxnSpPr>
        <p:spPr>
          <a:xfrm>
            <a:off x="1907704" y="2564904"/>
            <a:ext cx="2952328" cy="34563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508104" y="2564904"/>
            <a:ext cx="3240360" cy="2308324"/>
          </a:xfrm>
          <a:prstGeom prst="rect">
            <a:avLst/>
          </a:prstGeom>
          <a:noFill/>
        </p:spPr>
        <p:txBody>
          <a:bodyPr wrap="square" rtlCol="0">
            <a:spAutoFit/>
          </a:bodyPr>
          <a:lstStyle/>
          <a:p>
            <a:r>
              <a:rPr lang="en-GB" dirty="0" smtClean="0"/>
              <a:t>What is special about the triangle?</a:t>
            </a:r>
          </a:p>
          <a:p>
            <a:r>
              <a:rPr lang="en-GB" dirty="0" smtClean="0"/>
              <a:t>What is the ratio of the two - perimeters,</a:t>
            </a:r>
          </a:p>
          <a:p>
            <a:r>
              <a:rPr lang="en-GB" dirty="0" smtClean="0"/>
              <a:t>areas?</a:t>
            </a:r>
          </a:p>
          <a:p>
            <a:r>
              <a:rPr lang="en-GB" dirty="0" smtClean="0"/>
              <a:t>What proportion/fraction is each perimeter and area of the original square?</a:t>
            </a:r>
            <a:endParaRPr lang="en-US" dirty="0"/>
          </a:p>
        </p:txBody>
      </p:sp>
    </p:spTree>
    <p:extLst>
      <p:ext uri="{BB962C8B-B14F-4D97-AF65-F5344CB8AC3E}">
        <p14:creationId xmlns:p14="http://schemas.microsoft.com/office/powerpoint/2010/main" val="3992752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1979712" y="2564904"/>
            <a:ext cx="2952328" cy="34563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062395" y="2564904"/>
            <a:ext cx="0" cy="34563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043608" y="6021288"/>
            <a:ext cx="3888432"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62395" y="2564904"/>
            <a:ext cx="921397"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ight Triangle 6"/>
          <p:cNvSpPr/>
          <p:nvPr/>
        </p:nvSpPr>
        <p:spPr>
          <a:xfrm>
            <a:off x="5436096" y="2492896"/>
            <a:ext cx="2952328" cy="3456384"/>
          </a:xfrm>
          <a:prstGeom prst="r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55576" y="260648"/>
            <a:ext cx="5544616" cy="1477328"/>
          </a:xfrm>
          <a:prstGeom prst="rect">
            <a:avLst/>
          </a:prstGeom>
          <a:noFill/>
        </p:spPr>
        <p:txBody>
          <a:bodyPr wrap="square" rtlCol="0">
            <a:spAutoFit/>
          </a:bodyPr>
          <a:lstStyle/>
          <a:p>
            <a:r>
              <a:rPr lang="en-GB" dirty="0" smtClean="0"/>
              <a:t>Join the two shapes together to form other shapes. </a:t>
            </a:r>
          </a:p>
          <a:p>
            <a:r>
              <a:rPr lang="en-GB" dirty="0" smtClean="0"/>
              <a:t>Write down all the properties of the two shapes &amp; explain/justify how you know these properties (without using any measuring instruments).</a:t>
            </a:r>
          </a:p>
          <a:p>
            <a:r>
              <a:rPr lang="en-GB" dirty="0" smtClean="0"/>
              <a:t>For the moment without overlaps.</a:t>
            </a:r>
            <a:endParaRPr lang="en-US" dirty="0"/>
          </a:p>
        </p:txBody>
      </p:sp>
    </p:spTree>
    <p:extLst>
      <p:ext uri="{BB962C8B-B14F-4D97-AF65-F5344CB8AC3E}">
        <p14:creationId xmlns:p14="http://schemas.microsoft.com/office/powerpoint/2010/main" val="4263621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7544" y="188640"/>
            <a:ext cx="8280920" cy="4154984"/>
          </a:xfrm>
          <a:prstGeom prst="rect">
            <a:avLst/>
          </a:prstGeom>
          <a:noFill/>
        </p:spPr>
        <p:txBody>
          <a:bodyPr wrap="square" rtlCol="0">
            <a:spAutoFit/>
          </a:bodyPr>
          <a:lstStyle/>
          <a:p>
            <a:r>
              <a:rPr lang="en-GB" sz="8800" dirty="0" smtClean="0"/>
              <a:t>Two Piece Tangram – version 2</a:t>
            </a:r>
            <a:endParaRPr lang="en-US" sz="8800" dirty="0"/>
          </a:p>
        </p:txBody>
      </p:sp>
    </p:spTree>
    <p:extLst>
      <p:ext uri="{BB962C8B-B14F-4D97-AF65-F5344CB8AC3E}">
        <p14:creationId xmlns:p14="http://schemas.microsoft.com/office/powerpoint/2010/main" val="3088040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564904"/>
            <a:ext cx="3888432"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55576" y="260648"/>
            <a:ext cx="5544616" cy="1200329"/>
          </a:xfrm>
          <a:prstGeom prst="rect">
            <a:avLst/>
          </a:prstGeom>
          <a:noFill/>
        </p:spPr>
        <p:txBody>
          <a:bodyPr wrap="square" rtlCol="0">
            <a:spAutoFit/>
          </a:bodyPr>
          <a:lstStyle/>
          <a:p>
            <a:r>
              <a:rPr lang="en-GB" dirty="0" smtClean="0"/>
              <a:t>Draw yourself a 4 x 4 square and label it with the correct conventions/notations.</a:t>
            </a:r>
          </a:p>
          <a:p>
            <a:r>
              <a:rPr lang="en-GB" dirty="0" smtClean="0"/>
              <a:t>Write down all the properties of the square – </a:t>
            </a:r>
            <a:r>
              <a:rPr lang="en-GB" dirty="0" err="1" smtClean="0"/>
              <a:t>eg</a:t>
            </a:r>
            <a:r>
              <a:rPr lang="en-GB" dirty="0" smtClean="0"/>
              <a:t> angles, perimeter, area, symmetry </a:t>
            </a:r>
            <a:r>
              <a:rPr lang="en-GB" dirty="0" err="1" smtClean="0"/>
              <a:t>etc</a:t>
            </a:r>
            <a:endParaRPr lang="en-US" dirty="0"/>
          </a:p>
        </p:txBody>
      </p:sp>
    </p:spTree>
    <p:extLst>
      <p:ext uri="{BB962C8B-B14F-4D97-AF65-F5344CB8AC3E}">
        <p14:creationId xmlns:p14="http://schemas.microsoft.com/office/powerpoint/2010/main" val="2770129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2564904"/>
            <a:ext cx="3888432" cy="34563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755576" y="260648"/>
            <a:ext cx="5544616" cy="2585323"/>
          </a:xfrm>
          <a:prstGeom prst="rect">
            <a:avLst/>
          </a:prstGeom>
          <a:noFill/>
        </p:spPr>
        <p:txBody>
          <a:bodyPr wrap="square" rtlCol="0">
            <a:spAutoFit/>
          </a:bodyPr>
          <a:lstStyle/>
          <a:p>
            <a:r>
              <a:rPr lang="en-GB" dirty="0" smtClean="0"/>
              <a:t>Now mark 2 units along one edge of the square. Draw a line from the furthest vertex to this point. Cut along this line.</a:t>
            </a:r>
          </a:p>
          <a:p>
            <a:r>
              <a:rPr lang="en-GB" dirty="0" smtClean="0"/>
              <a:t>Write down all the properties of the two shapes (without using any measuring instruments, </a:t>
            </a:r>
            <a:r>
              <a:rPr lang="en-GB" dirty="0" smtClean="0"/>
              <a:t>for those that don’t know Pythagoras or Trig they may have to measure the two pieces). (If using Pythagoras keep your answer in surd form).</a:t>
            </a:r>
            <a:endParaRPr lang="en-US" dirty="0" smtClean="0"/>
          </a:p>
          <a:p>
            <a:endParaRPr lang="en-US" dirty="0"/>
          </a:p>
        </p:txBody>
      </p:sp>
      <p:cxnSp>
        <p:nvCxnSpPr>
          <p:cNvPr id="5" name="Straight Connector 4"/>
          <p:cNvCxnSpPr>
            <a:stCxn id="2" idx="0"/>
          </p:cNvCxnSpPr>
          <p:nvPr/>
        </p:nvCxnSpPr>
        <p:spPr>
          <a:xfrm>
            <a:off x="2915816" y="2564904"/>
            <a:ext cx="1944216" cy="34563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5508104" y="2564904"/>
            <a:ext cx="3240360" cy="2031325"/>
          </a:xfrm>
          <a:prstGeom prst="rect">
            <a:avLst/>
          </a:prstGeom>
          <a:noFill/>
        </p:spPr>
        <p:txBody>
          <a:bodyPr wrap="square" rtlCol="0">
            <a:spAutoFit/>
          </a:bodyPr>
          <a:lstStyle/>
          <a:p>
            <a:r>
              <a:rPr lang="en-GB" dirty="0" smtClean="0"/>
              <a:t>What is the ratio of the two - perimeters,</a:t>
            </a:r>
          </a:p>
          <a:p>
            <a:r>
              <a:rPr lang="en-GB" dirty="0" smtClean="0"/>
              <a:t>areas?</a:t>
            </a:r>
          </a:p>
          <a:p>
            <a:r>
              <a:rPr lang="en-GB" dirty="0" smtClean="0"/>
              <a:t>What proportion/fraction is each perimeter and area of the original square?</a:t>
            </a:r>
            <a:endParaRPr lang="en-US" dirty="0" smtClean="0"/>
          </a:p>
          <a:p>
            <a:endParaRPr lang="en-US" dirty="0"/>
          </a:p>
        </p:txBody>
      </p:sp>
    </p:spTree>
    <p:extLst>
      <p:ext uri="{BB962C8B-B14F-4D97-AF65-F5344CB8AC3E}">
        <p14:creationId xmlns:p14="http://schemas.microsoft.com/office/powerpoint/2010/main" val="88522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2843808" y="2564904"/>
            <a:ext cx="1800200" cy="34563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062395" y="2564904"/>
            <a:ext cx="0" cy="345638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043608" y="6021288"/>
            <a:ext cx="3600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062395" y="2564904"/>
            <a:ext cx="1781413"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7" name="Right Triangle 6"/>
          <p:cNvSpPr/>
          <p:nvPr/>
        </p:nvSpPr>
        <p:spPr>
          <a:xfrm>
            <a:off x="6588224" y="2564044"/>
            <a:ext cx="1781413" cy="3457244"/>
          </a:xfrm>
          <a:prstGeom prst="r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55576" y="260648"/>
            <a:ext cx="5544616" cy="1477328"/>
          </a:xfrm>
          <a:prstGeom prst="rect">
            <a:avLst/>
          </a:prstGeom>
          <a:noFill/>
        </p:spPr>
        <p:txBody>
          <a:bodyPr wrap="square" rtlCol="0">
            <a:spAutoFit/>
          </a:bodyPr>
          <a:lstStyle/>
          <a:p>
            <a:r>
              <a:rPr lang="en-GB" dirty="0" smtClean="0"/>
              <a:t>Join the two shapes together to form other shapes. </a:t>
            </a:r>
          </a:p>
          <a:p>
            <a:r>
              <a:rPr lang="en-GB" dirty="0" smtClean="0"/>
              <a:t>Write down all the properties of the two shapes &amp; explain/justify how you know these properties (without using any measuring instruments).</a:t>
            </a:r>
          </a:p>
          <a:p>
            <a:r>
              <a:rPr lang="en-GB" dirty="0" smtClean="0"/>
              <a:t>For the moment without overlaps.</a:t>
            </a:r>
            <a:endParaRPr lang="en-US" dirty="0"/>
          </a:p>
        </p:txBody>
      </p:sp>
    </p:spTree>
    <p:extLst>
      <p:ext uri="{BB962C8B-B14F-4D97-AF65-F5344CB8AC3E}">
        <p14:creationId xmlns:p14="http://schemas.microsoft.com/office/powerpoint/2010/main" val="40670893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630</Words>
  <Application>Microsoft Office PowerPoint</Application>
  <PresentationFormat>On-screen Show (4:3)</PresentationFormat>
  <Paragraphs>92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dc:creator>
  <cp:lastModifiedBy>MATTHEW</cp:lastModifiedBy>
  <cp:revision>11</cp:revision>
  <dcterms:created xsi:type="dcterms:W3CDTF">2013-12-29T05:55:25Z</dcterms:created>
  <dcterms:modified xsi:type="dcterms:W3CDTF">2013-12-29T06:10:47Z</dcterms:modified>
</cp:coreProperties>
</file>