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1" r:id="rId4"/>
    <p:sldId id="292" r:id="rId5"/>
    <p:sldId id="293" r:id="rId6"/>
    <p:sldId id="294" r:id="rId7"/>
    <p:sldId id="295" r:id="rId8"/>
    <p:sldId id="296" r:id="rId9"/>
    <p:sldId id="297" r:id="rId10"/>
    <p:sldId id="298" r:id="rId11"/>
    <p:sldId id="300" r:id="rId12"/>
    <p:sldId id="299" r:id="rId13"/>
    <p:sldId id="301" r:id="rId14"/>
    <p:sldId id="302" r:id="rId15"/>
    <p:sldId id="30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709A2B-1F96-4277-8D5B-CA031BADC74D}" type="datetimeFigureOut">
              <a:rPr lang="en-GB" smtClean="0"/>
              <a:t>22/05/2015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160502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709A2B-1F96-4277-8D5B-CA031BADC74D}" type="datetimeFigureOut">
              <a:rPr lang="en-GB" smtClean="0"/>
              <a:t>22/05/2015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182673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709A2B-1F96-4277-8D5B-CA031BADC74D}" type="datetimeFigureOut">
              <a:rPr lang="en-GB" smtClean="0"/>
              <a:t>22/05/2015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395157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709A2B-1F96-4277-8D5B-CA031BADC74D}" type="datetimeFigureOut">
              <a:rPr lang="en-GB" smtClean="0"/>
              <a:t>22/05/2015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373708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09A2B-1F96-4277-8D5B-CA031BADC74D}" type="datetimeFigureOut">
              <a:rPr lang="en-GB" smtClean="0"/>
              <a:t>22/05/2015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93748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709A2B-1F96-4277-8D5B-CA031BADC74D}" type="datetimeFigureOut">
              <a:rPr lang="en-GB" smtClean="0"/>
              <a:t>22/05/2015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325929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709A2B-1F96-4277-8D5B-CA031BADC74D}" type="datetimeFigureOut">
              <a:rPr lang="en-GB" smtClean="0"/>
              <a:t>22/05/2015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170307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709A2B-1F96-4277-8D5B-CA031BADC74D}" type="datetimeFigureOut">
              <a:rPr lang="en-GB" smtClean="0"/>
              <a:t>22/05/2015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237160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09A2B-1F96-4277-8D5B-CA031BADC74D}" type="datetimeFigureOut">
              <a:rPr lang="en-GB" smtClean="0"/>
              <a:t>22/05/2015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32593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09A2B-1F96-4277-8D5B-CA031BADC74D}" type="datetimeFigureOut">
              <a:rPr lang="en-GB" smtClean="0"/>
              <a:t>22/05/2015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246631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09A2B-1F96-4277-8D5B-CA031BADC74D}" type="datetimeFigureOut">
              <a:rPr lang="en-GB" smtClean="0"/>
              <a:t>22/05/2015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4A7958-A74D-4B14-9BF6-7CF6238E386F}" type="slidenum">
              <a:rPr lang="en-GB" smtClean="0"/>
              <a:t>‹#›</a:t>
            </a:fld>
            <a:endParaRPr lang="en-GB"/>
          </a:p>
        </p:txBody>
      </p:sp>
    </p:spTree>
    <p:extLst>
      <p:ext uri="{BB962C8B-B14F-4D97-AF65-F5344CB8AC3E}">
        <p14:creationId xmlns:p14="http://schemas.microsoft.com/office/powerpoint/2010/main" val="94871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09A2B-1F96-4277-8D5B-CA031BADC74D}" type="datetimeFigureOut">
              <a:rPr lang="en-GB" smtClean="0"/>
              <a:t>22/05/2015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A7958-A74D-4B14-9BF6-7CF6238E386F}" type="slidenum">
              <a:rPr lang="en-GB" smtClean="0"/>
              <a:t>‹#›</a:t>
            </a:fld>
            <a:endParaRPr lang="en-GB"/>
          </a:p>
        </p:txBody>
      </p:sp>
    </p:spTree>
    <p:extLst>
      <p:ext uri="{BB962C8B-B14F-4D97-AF65-F5344CB8AC3E}">
        <p14:creationId xmlns:p14="http://schemas.microsoft.com/office/powerpoint/2010/main" val="1971654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173" y="273014"/>
            <a:ext cx="5726824" cy="2800767"/>
          </a:xfrm>
          <a:prstGeom prst="rect">
            <a:avLst/>
          </a:prstGeom>
          <a:noFill/>
        </p:spPr>
        <p:txBody>
          <a:bodyPr wrap="none" rtlCol="0">
            <a:spAutoFit/>
          </a:bodyPr>
          <a:lstStyle/>
          <a:p>
            <a:r>
              <a:rPr lang="en-US" sz="8800" dirty="0" smtClean="0"/>
              <a:t>Chapter 4 – </a:t>
            </a:r>
          </a:p>
          <a:p>
            <a:r>
              <a:rPr lang="en-US" sz="8800" dirty="0" smtClean="0"/>
              <a:t>Logarithms</a:t>
            </a:r>
            <a:endParaRPr lang="en-US" sz="8800" dirty="0"/>
          </a:p>
        </p:txBody>
      </p:sp>
      <p:sp>
        <p:nvSpPr>
          <p:cNvPr id="4" name="TextBox 3"/>
          <p:cNvSpPr txBox="1"/>
          <p:nvPr/>
        </p:nvSpPr>
        <p:spPr>
          <a:xfrm>
            <a:off x="106830" y="6199168"/>
            <a:ext cx="8700906" cy="646331"/>
          </a:xfrm>
          <a:prstGeom prst="rect">
            <a:avLst/>
          </a:prstGeom>
          <a:noFill/>
        </p:spPr>
        <p:txBody>
          <a:bodyPr wrap="square" rtlCol="0">
            <a:spAutoFit/>
          </a:bodyPr>
          <a:lstStyle/>
          <a:p>
            <a:r>
              <a:rPr lang="en-US" dirty="0" smtClean="0"/>
              <a:t>The Questions in this revision are taken from the book so you will be able to find the answers in there.</a:t>
            </a:r>
            <a:endParaRPr lang="en-US" dirty="0"/>
          </a:p>
        </p:txBody>
      </p:sp>
    </p:spTree>
    <p:extLst>
      <p:ext uri="{BB962C8B-B14F-4D97-AF65-F5344CB8AC3E}">
        <p14:creationId xmlns:p14="http://schemas.microsoft.com/office/powerpoint/2010/main" val="3108971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89048"/>
            <a:ext cx="64579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0840" y="103286"/>
            <a:ext cx="7360256" cy="9387185"/>
          </a:xfrm>
          <a:prstGeom prst="rect">
            <a:avLst/>
          </a:prstGeom>
          <a:noFill/>
        </p:spPr>
        <p:txBody>
          <a:bodyPr wrap="square" rtlCol="0">
            <a:spAutoFit/>
          </a:bodyPr>
          <a:lstStyle/>
          <a:p>
            <a:r>
              <a:rPr lang="en-US" b="1" dirty="0" smtClean="0"/>
              <a:t>Chapter 4 – Part D.2</a:t>
            </a:r>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r>
              <a:rPr lang="en-US" sz="1600" b="1" dirty="0" smtClean="0"/>
              <a:t>See examples 14, 15 &amp; 16</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2000" b="1" dirty="0"/>
          </a:p>
          <a:p>
            <a:r>
              <a:rPr lang="en-US" sz="1600" b="1" dirty="0" smtClean="0"/>
              <a:t>See example 17</a:t>
            </a:r>
            <a:r>
              <a:rPr lang="en-US" b="1" dirty="0" smtClean="0"/>
              <a:t>  </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647027" y="150519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912172" y="267074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47027" y="26644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Rectangle 9"/>
          <p:cNvSpPr/>
          <p:nvPr/>
        </p:nvSpPr>
        <p:spPr>
          <a:xfrm>
            <a:off x="8191272" y="266511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912172" y="532672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7" name="Rectangle 16"/>
          <p:cNvSpPr/>
          <p:nvPr/>
        </p:nvSpPr>
        <p:spPr>
          <a:xfrm>
            <a:off x="7647027" y="532439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912172" y="151001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8191271" y="151121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0" y="404226"/>
            <a:ext cx="7010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0" y="2402311"/>
            <a:ext cx="66008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40" y="3188826"/>
            <a:ext cx="66198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911067" y="658368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0" name="Rectangle 19"/>
          <p:cNvSpPr/>
          <p:nvPr/>
        </p:nvSpPr>
        <p:spPr>
          <a:xfrm>
            <a:off x="7645922" y="658135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911068" y="296271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645923" y="295639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3" name="Rectangle 22"/>
          <p:cNvSpPr/>
          <p:nvPr/>
        </p:nvSpPr>
        <p:spPr>
          <a:xfrm>
            <a:off x="8190168" y="295708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909964" y="346403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644819" y="345770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6" name="Rectangle 25"/>
          <p:cNvSpPr/>
          <p:nvPr/>
        </p:nvSpPr>
        <p:spPr>
          <a:xfrm>
            <a:off x="8189064" y="345840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908860" y="376996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643715" y="376363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9" name="Rectangle 28"/>
          <p:cNvSpPr/>
          <p:nvPr/>
        </p:nvSpPr>
        <p:spPr>
          <a:xfrm>
            <a:off x="8187960" y="376432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907756" y="431314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642611" y="43068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2" name="Rectangle 31"/>
          <p:cNvSpPr/>
          <p:nvPr/>
        </p:nvSpPr>
        <p:spPr>
          <a:xfrm>
            <a:off x="8186856" y="430751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906652" y="466094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7641507" y="465461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5" name="Rectangle 34"/>
          <p:cNvSpPr/>
          <p:nvPr/>
        </p:nvSpPr>
        <p:spPr>
          <a:xfrm>
            <a:off x="8185752" y="465530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049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4570482"/>
          </a:xfrm>
          <a:prstGeom prst="rect">
            <a:avLst/>
          </a:prstGeom>
          <a:noFill/>
        </p:spPr>
        <p:txBody>
          <a:bodyPr wrap="square" rtlCol="0">
            <a:spAutoFit/>
          </a:bodyPr>
          <a:lstStyle/>
          <a:p>
            <a:r>
              <a:rPr lang="en-US" b="1" dirty="0" smtClean="0"/>
              <a:t>Chapter 4 – Part E. </a:t>
            </a:r>
            <a:r>
              <a:rPr lang="en-US" sz="1600" b="1" dirty="0" smtClean="0"/>
              <a:t>If you cannot express the exponentials on both sides of an equation  with the same base then you can solve using logs to find an exact value.</a:t>
            </a:r>
          </a:p>
          <a:p>
            <a:endParaRPr lang="en-US" sz="1600" b="1" dirty="0"/>
          </a:p>
          <a:p>
            <a:endParaRPr lang="en-US" sz="2000" b="1" dirty="0" smtClean="0"/>
          </a:p>
          <a:p>
            <a:r>
              <a:rPr lang="en-US" sz="1600" b="1" dirty="0" smtClean="0"/>
              <a:t>Notice in example 18, 30 cannot be expressed as an exponential with base 2. So we “take logs” to both sides of the equation and then solve. Also see example 19.</a:t>
            </a:r>
          </a:p>
          <a:p>
            <a:endParaRPr lang="en-US" sz="1600" b="1" dirty="0"/>
          </a:p>
          <a:p>
            <a:endParaRPr lang="en-US" sz="1600" b="1" dirty="0" smtClean="0"/>
          </a:p>
          <a:p>
            <a:endParaRPr lang="en-US" sz="1600" b="1" dirty="0"/>
          </a:p>
          <a:p>
            <a:endParaRPr lang="en-US" sz="1600" b="1" dirty="0" smtClean="0"/>
          </a:p>
          <a:p>
            <a:endParaRPr lang="en-US" sz="1600" b="1" dirty="0"/>
          </a:p>
          <a:p>
            <a:r>
              <a:rPr lang="en-US" sz="1600" b="1" dirty="0" smtClean="0"/>
              <a:t>See example 20. </a:t>
            </a:r>
            <a:r>
              <a:rPr lang="en-US" sz="1300" b="1" dirty="0" smtClean="0"/>
              <a:t>Remember when rearranging swap the two letters and then rearrange to get the original letter that was the subject of the equation by itself.</a:t>
            </a:r>
          </a:p>
          <a:p>
            <a:endParaRPr lang="en-US" sz="1600" b="1" dirty="0"/>
          </a:p>
          <a:p>
            <a:endParaRPr lang="en-US" sz="1600" b="1" dirty="0" smtClean="0"/>
          </a:p>
          <a:p>
            <a:endParaRPr lang="en-US" sz="1600" b="1" dirty="0"/>
          </a:p>
          <a:p>
            <a:endParaRPr lang="en-US" sz="1600" b="1" dirty="0" smtClean="0"/>
          </a:p>
          <a:p>
            <a:r>
              <a:rPr lang="en-US" sz="1600" b="1" dirty="0" smtClean="0"/>
              <a:t>See example 21</a:t>
            </a:r>
            <a:r>
              <a:rPr lang="en-US" sz="1300" b="1" dirty="0" smtClean="0"/>
              <a:t>. With any equations where you have to solve for x, get x by itself.</a:t>
            </a:r>
            <a:endParaRPr lang="en-US" sz="1600" b="1" dirty="0" smtClean="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926127" y="197972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19868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512236" y="198123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926127" y="616839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027" y="379149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7" name="Rectangle 16"/>
          <p:cNvSpPr/>
          <p:nvPr/>
        </p:nvSpPr>
        <p:spPr>
          <a:xfrm>
            <a:off x="7647027" y="617576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205226" y="198454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149725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0" y="747579"/>
            <a:ext cx="7267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0" y="1767320"/>
            <a:ext cx="61912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0" y="3436216"/>
            <a:ext cx="53530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40" y="4604730"/>
            <a:ext cx="71151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6465" y="4507745"/>
            <a:ext cx="4019550" cy="430887"/>
          </a:xfrm>
          <a:prstGeom prst="rect">
            <a:avLst/>
          </a:prstGeom>
          <a:noFill/>
        </p:spPr>
        <p:txBody>
          <a:bodyPr wrap="square" rtlCol="0">
            <a:spAutoFit/>
          </a:bodyPr>
          <a:lstStyle/>
          <a:p>
            <a:r>
              <a:rPr lang="en-US" sz="1100" b="1" dirty="0" smtClean="0"/>
              <a:t>Hint: Get the exponential by itself then take logs of both sides to the same base as the exponent.</a:t>
            </a:r>
            <a:endParaRPr lang="en-GB" sz="1100" b="1" dirty="0"/>
          </a:p>
        </p:txBody>
      </p:sp>
      <p:sp>
        <p:nvSpPr>
          <p:cNvPr id="19" name="TextBox 18"/>
          <p:cNvSpPr txBox="1"/>
          <p:nvPr/>
        </p:nvSpPr>
        <p:spPr>
          <a:xfrm>
            <a:off x="1357767" y="5201872"/>
            <a:ext cx="5472524" cy="261610"/>
          </a:xfrm>
          <a:prstGeom prst="rect">
            <a:avLst/>
          </a:prstGeom>
          <a:noFill/>
        </p:spPr>
        <p:txBody>
          <a:bodyPr wrap="square" rtlCol="0">
            <a:spAutoFit/>
          </a:bodyPr>
          <a:lstStyle/>
          <a:p>
            <a:r>
              <a:rPr lang="en-US" sz="1100" b="1" dirty="0" smtClean="0"/>
              <a:t>Hint: Get all the exponents to one side, simplify or form a quadratic then solve for x</a:t>
            </a:r>
            <a:endParaRPr lang="en-GB" sz="1100" b="1" dirty="0"/>
          </a:p>
        </p:txBody>
      </p:sp>
      <p:sp>
        <p:nvSpPr>
          <p:cNvPr id="20" name="TextBox 19"/>
          <p:cNvSpPr txBox="1"/>
          <p:nvPr/>
        </p:nvSpPr>
        <p:spPr>
          <a:xfrm>
            <a:off x="3997043" y="5631357"/>
            <a:ext cx="5106391" cy="600164"/>
          </a:xfrm>
          <a:prstGeom prst="rect">
            <a:avLst/>
          </a:prstGeom>
          <a:noFill/>
        </p:spPr>
        <p:txBody>
          <a:bodyPr wrap="square" rtlCol="0">
            <a:spAutoFit/>
          </a:bodyPr>
          <a:lstStyle/>
          <a:p>
            <a:r>
              <a:rPr lang="en-US" sz="1100" b="1" dirty="0" smtClean="0"/>
              <a:t>Hint: Since the graphs intersect they share the same y, therefore equate the two equations and solve for x, then find the y value. Write the answer as a set of coordinates.</a:t>
            </a:r>
            <a:endParaRPr lang="en-GB" sz="1100" b="1" dirty="0"/>
          </a:p>
        </p:txBody>
      </p:sp>
      <p:sp>
        <p:nvSpPr>
          <p:cNvPr id="21" name="Rectangle 20"/>
          <p:cNvSpPr/>
          <p:nvPr/>
        </p:nvSpPr>
        <p:spPr>
          <a:xfrm>
            <a:off x="7925022" y="405980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645922" y="40671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925022" y="257873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645922" y="258588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511131" y="258024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204121" y="258355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923917" y="493630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644817" y="494345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8203016" y="494112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922812" y="542366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643712" y="543081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8508921" y="542517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8201911" y="542848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11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4447371"/>
          </a:xfrm>
          <a:prstGeom prst="rect">
            <a:avLst/>
          </a:prstGeom>
          <a:noFill/>
        </p:spPr>
        <p:txBody>
          <a:bodyPr wrap="square" rtlCol="0">
            <a:spAutoFit/>
          </a:bodyPr>
          <a:lstStyle/>
          <a:p>
            <a:r>
              <a:rPr lang="en-US" b="1" dirty="0" smtClean="0"/>
              <a:t>Chapter 4 – Part F. </a:t>
            </a:r>
            <a:r>
              <a:rPr lang="en-US" sz="1600" b="1" dirty="0" smtClean="0"/>
              <a:t>Once upon a time slide rules and calculators only calculated logs in the base of 10, so you had to be able to change logs that weren’t in base 10 into base 10. Today calculators can work in other bases, but the skill is still necessary as in example  23 when you may need to give an exact answer. </a:t>
            </a:r>
          </a:p>
          <a:p>
            <a:endParaRPr lang="en-US" b="1" dirty="0"/>
          </a:p>
          <a:p>
            <a:endParaRPr lang="en-US" b="1" dirty="0" smtClean="0"/>
          </a:p>
          <a:p>
            <a:endParaRPr lang="en-US" b="1" dirty="0"/>
          </a:p>
          <a:p>
            <a:endParaRPr lang="en-US" b="1" dirty="0" smtClean="0"/>
          </a:p>
          <a:p>
            <a:endParaRPr lang="en-US" dirty="0"/>
          </a:p>
          <a:p>
            <a:endParaRPr lang="en-US" sz="2900" dirty="0"/>
          </a:p>
          <a:p>
            <a:r>
              <a:rPr lang="en-US" sz="1300" dirty="0" smtClean="0"/>
              <a:t>Remember that a function reflected in y=x is an inverse of the original function. Also the domain of the original is the range of the inverse and the  range of the original is the domain of the inverse.</a:t>
            </a:r>
          </a:p>
          <a:p>
            <a:endParaRPr lang="en-US" dirty="0"/>
          </a:p>
          <a:p>
            <a:endParaRPr lang="en-US" dirty="0" smtClean="0"/>
          </a:p>
          <a:p>
            <a:endParaRPr lang="en-US" dirty="0"/>
          </a:p>
          <a:p>
            <a:endParaRPr lang="en-US" dirty="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647027" y="167267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96802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47027" y="26644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4" name="Rectangle 13"/>
          <p:cNvSpPr/>
          <p:nvPr/>
        </p:nvSpPr>
        <p:spPr>
          <a:xfrm>
            <a:off x="7647027" y="319134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5" name="Rectangle 14"/>
          <p:cNvSpPr/>
          <p:nvPr/>
        </p:nvSpPr>
        <p:spPr>
          <a:xfrm>
            <a:off x="7912172" y="167749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8191272" y="167869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0" y="1245013"/>
            <a:ext cx="70199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9" y="2425438"/>
            <a:ext cx="7368458" cy="46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08220"/>
            <a:ext cx="4592736" cy="344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715" y="3408219"/>
            <a:ext cx="4581200" cy="344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707606" y="502380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19558" y="537159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43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3970318"/>
          </a:xfrm>
          <a:prstGeom prst="rect">
            <a:avLst/>
          </a:prstGeom>
          <a:noFill/>
        </p:spPr>
        <p:txBody>
          <a:bodyPr wrap="square" rtlCol="0">
            <a:spAutoFit/>
          </a:bodyPr>
          <a:lstStyle/>
          <a:p>
            <a:r>
              <a:rPr lang="en-US" b="1" dirty="0" smtClean="0"/>
              <a:t>Chapter 4 – Part G cont.</a:t>
            </a:r>
          </a:p>
          <a:p>
            <a:r>
              <a:rPr lang="en-US" sz="1600" b="1" dirty="0" smtClean="0"/>
              <a:t>See examples </a:t>
            </a:r>
            <a:r>
              <a:rPr lang="en-US" b="1" dirty="0" smtClean="0"/>
              <a:t> </a:t>
            </a:r>
            <a:r>
              <a:rPr lang="en-US" sz="1600" b="1" dirty="0" smtClean="0"/>
              <a:t>24 &amp; 25 </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9" name="Rectangle 8"/>
          <p:cNvSpPr/>
          <p:nvPr/>
        </p:nvSpPr>
        <p:spPr>
          <a:xfrm>
            <a:off x="7647027" y="251089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2" name="Rectangle 11"/>
          <p:cNvSpPr/>
          <p:nvPr/>
        </p:nvSpPr>
        <p:spPr>
          <a:xfrm>
            <a:off x="7647027" y="425632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940082" y="250746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7" name="Rectangle 16"/>
          <p:cNvSpPr/>
          <p:nvPr/>
        </p:nvSpPr>
        <p:spPr>
          <a:xfrm>
            <a:off x="7940082" y="426368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0" y="830565"/>
            <a:ext cx="72294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99" y="2822281"/>
            <a:ext cx="62960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927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3693319"/>
          </a:xfrm>
          <a:prstGeom prst="rect">
            <a:avLst/>
          </a:prstGeom>
          <a:noFill/>
        </p:spPr>
        <p:txBody>
          <a:bodyPr wrap="square" rtlCol="0">
            <a:spAutoFit/>
          </a:bodyPr>
          <a:lstStyle/>
          <a:p>
            <a:r>
              <a:rPr lang="en-US" b="1" dirty="0" smtClean="0"/>
              <a:t>Chapter 4 – Part A  </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7340320" y="95577"/>
            <a:ext cx="1735406"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647027" y="150519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246140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47027" y="447963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027" y="287033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5" name="Rectangle 14"/>
          <p:cNvSpPr/>
          <p:nvPr/>
        </p:nvSpPr>
        <p:spPr>
          <a:xfrm>
            <a:off x="7912172" y="75634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75754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0" y="552455"/>
            <a:ext cx="7311537" cy="462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238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3970318"/>
          </a:xfrm>
          <a:prstGeom prst="rect">
            <a:avLst/>
          </a:prstGeom>
          <a:noFill/>
        </p:spPr>
        <p:txBody>
          <a:bodyPr wrap="square" rtlCol="0">
            <a:spAutoFit/>
          </a:bodyPr>
          <a:lstStyle/>
          <a:p>
            <a:r>
              <a:rPr lang="en-US" b="1" dirty="0" smtClean="0"/>
              <a:t>Chapter 4 – Part H.</a:t>
            </a:r>
            <a:r>
              <a:rPr lang="en-US" sz="1600" b="1" dirty="0" smtClean="0"/>
              <a:t> Logs can be used to solve exponential problems that occur due to growth &amp; decay.  See examples 26 &amp; 27</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940082" y="210533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211248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47027" y="308312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Rectangle 9"/>
          <p:cNvSpPr/>
          <p:nvPr/>
        </p:nvSpPr>
        <p:spPr>
          <a:xfrm>
            <a:off x="7940082" y="308381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47027" y="449358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33072" y="381939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7" name="Rectangle 16"/>
          <p:cNvSpPr/>
          <p:nvPr/>
        </p:nvSpPr>
        <p:spPr>
          <a:xfrm>
            <a:off x="7647027" y="538022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233137" y="211015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158100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3" y="871854"/>
            <a:ext cx="7416083" cy="253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3" y="3425659"/>
            <a:ext cx="7416083" cy="220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645922" y="486930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938977" y="537910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845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4247317"/>
          </a:xfrm>
          <a:prstGeom prst="rect">
            <a:avLst/>
          </a:prstGeom>
          <a:noFill/>
        </p:spPr>
        <p:txBody>
          <a:bodyPr wrap="square" rtlCol="0">
            <a:spAutoFit/>
          </a:bodyPr>
          <a:lstStyle/>
          <a:p>
            <a:r>
              <a:rPr lang="en-US" b="1" dirty="0" smtClean="0"/>
              <a:t>Chapter 4 – Part A  </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5" name="TextBox 4"/>
          <p:cNvSpPr txBox="1"/>
          <p:nvPr/>
        </p:nvSpPr>
        <p:spPr>
          <a:xfrm>
            <a:off x="7524130" y="95577"/>
            <a:ext cx="1551595" cy="5909310"/>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r>
              <a:rPr lang="en-US" dirty="0" smtClean="0"/>
              <a:t>      graph</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6" name="Rectangle 5"/>
          <p:cNvSpPr/>
          <p:nvPr/>
        </p:nvSpPr>
        <p:spPr>
          <a:xfrm>
            <a:off x="7647027" y="335699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213039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47027" y="522920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Rectangle 9"/>
          <p:cNvSpPr/>
          <p:nvPr/>
        </p:nvSpPr>
        <p:spPr>
          <a:xfrm>
            <a:off x="7647027" y="429309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47027" y="380974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027" y="292248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7" name="Rectangle 16"/>
          <p:cNvSpPr/>
          <p:nvPr/>
        </p:nvSpPr>
        <p:spPr>
          <a:xfrm>
            <a:off x="7647027" y="472268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47027" y="162386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105064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629"/>
            <a:ext cx="7471096" cy="47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39" y="1248964"/>
            <a:ext cx="34004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3790968" y="1331476"/>
                <a:ext cx="3589344" cy="4278094"/>
              </a:xfrm>
              <a:prstGeom prst="rect">
                <a:avLst/>
              </a:prstGeom>
              <a:noFill/>
            </p:spPr>
            <p:txBody>
              <a:bodyPr wrap="square" rtlCol="0">
                <a:spAutoFit/>
              </a:bodyPr>
              <a:lstStyle/>
              <a:p>
                <a:r>
                  <a:rPr lang="en-US" sz="1600" dirty="0" smtClean="0"/>
                  <a:t>Remember the inverse of a function is a reflection of the function in y = x.</a:t>
                </a:r>
              </a:p>
              <a:p>
                <a:endParaRPr lang="en-US" sz="1600" dirty="0"/>
              </a:p>
              <a:p>
                <a:endParaRPr lang="en-US" sz="1600" dirty="0" smtClean="0"/>
              </a:p>
              <a:p>
                <a:r>
                  <a:rPr lang="en-US" sz="1600" dirty="0" smtClean="0"/>
                  <a:t>Remember log</a:t>
                </a:r>
                <a14:m>
                  <m:oMath xmlns:m="http://schemas.openxmlformats.org/officeDocument/2006/math">
                    <m:r>
                      <a:rPr lang="en-US" sz="1600" b="0" i="1" baseline="-25000" smtClean="0">
                        <a:latin typeface="Cambria Math"/>
                      </a:rPr>
                      <m:t>10</m:t>
                    </m:r>
                  </m:oMath>
                </a14:m>
                <a:r>
                  <a:rPr lang="en-US" sz="1600" dirty="0" smtClean="0"/>
                  <a:t> x is the same as log x. So if you see a log without a base given then it log base 10 (log</a:t>
                </a:r>
                <a14:m>
                  <m:oMath xmlns:m="http://schemas.openxmlformats.org/officeDocument/2006/math">
                    <m:r>
                      <a:rPr lang="en-US" sz="1600" b="0" i="1" baseline="-25000" smtClean="0">
                        <a:latin typeface="Cambria Math"/>
                      </a:rPr>
                      <m:t>10</m:t>
                    </m:r>
                  </m:oMath>
                </a14:m>
                <a:r>
                  <a:rPr lang="en-US" sz="1600" dirty="0" smtClean="0"/>
                  <a:t>).</a:t>
                </a:r>
              </a:p>
              <a:p>
                <a:endParaRPr lang="en-US" sz="1600" dirty="0" smtClean="0"/>
              </a:p>
              <a:p>
                <a:r>
                  <a:rPr lang="en-US" sz="1600" dirty="0" smtClean="0"/>
                  <a:t>What is the domain and range of f(x)?</a:t>
                </a:r>
              </a:p>
              <a:p>
                <a:endParaRPr lang="en-US" sz="1600" dirty="0"/>
              </a:p>
              <a:p>
                <a:r>
                  <a:rPr lang="en-US" sz="1600" dirty="0" smtClean="0"/>
                  <a:t>What is the domain and range of f</a:t>
                </a:r>
                <a:r>
                  <a:rPr lang="en-US" sz="1600" baseline="30000" dirty="0" smtClean="0"/>
                  <a:t>-1</a:t>
                </a:r>
                <a:r>
                  <a:rPr lang="en-US" sz="1600" dirty="0" smtClean="0"/>
                  <a:t>(x)?</a:t>
                </a:r>
              </a:p>
              <a:p>
                <a:endParaRPr lang="en-US" sz="1600" dirty="0"/>
              </a:p>
              <a:p>
                <a:r>
                  <a:rPr lang="en-US" sz="1600" dirty="0" smtClean="0"/>
                  <a:t>Note &amp; understand 10</a:t>
                </a:r>
                <a:r>
                  <a:rPr lang="en-US" sz="1600" baseline="30000" dirty="0" smtClean="0"/>
                  <a:t>log a </a:t>
                </a:r>
                <a:r>
                  <a:rPr lang="en-US" sz="1600" dirty="0" smtClean="0"/>
                  <a:t>= a</a:t>
                </a:r>
              </a:p>
              <a:p>
                <a:endParaRPr lang="en-US" sz="1600" dirty="0" smtClean="0"/>
              </a:p>
              <a:p>
                <a:r>
                  <a:rPr lang="en-US" sz="1600" dirty="0"/>
                  <a:t> </a:t>
                </a:r>
                <a:r>
                  <a:rPr lang="en-US" sz="1600" dirty="0" smtClean="0"/>
                  <a:t>                                   log</a:t>
                </a:r>
                <a14:m>
                  <m:oMath xmlns:m="http://schemas.openxmlformats.org/officeDocument/2006/math">
                    <m:r>
                      <a:rPr lang="en-US" sz="1600" b="0" i="1" baseline="-25000" smtClean="0">
                        <a:latin typeface="Cambria Math"/>
                      </a:rPr>
                      <m:t>10</m:t>
                    </m:r>
                  </m:oMath>
                </a14:m>
                <a:r>
                  <a:rPr lang="en-US" sz="1600" dirty="0" smtClean="0"/>
                  <a:t> 10</a:t>
                </a:r>
                <a:r>
                  <a:rPr lang="en-US" sz="1600" baseline="30000" dirty="0" smtClean="0"/>
                  <a:t>a</a:t>
                </a:r>
                <a:r>
                  <a:rPr lang="en-US" sz="1600" dirty="0" smtClean="0"/>
                  <a:t> = a</a:t>
                </a:r>
              </a:p>
              <a:p>
                <a:endParaRPr lang="en-US" sz="1600" dirty="0"/>
              </a:p>
              <a:p>
                <a:r>
                  <a:rPr lang="en-US" sz="1600" dirty="0" smtClean="0"/>
                  <a:t>                                     log</a:t>
                </a:r>
                <a14:m>
                  <m:oMath xmlns:m="http://schemas.openxmlformats.org/officeDocument/2006/math">
                    <m:r>
                      <a:rPr lang="en-US" sz="1600" b="0" i="1" baseline="-25000" smtClean="0">
                        <a:latin typeface="Cambria Math"/>
                      </a:rPr>
                      <m:t>10</m:t>
                    </m:r>
                  </m:oMath>
                </a14:m>
                <a:r>
                  <a:rPr lang="en-US" sz="1600" dirty="0" smtClean="0"/>
                  <a:t> 10 = 1</a:t>
                </a:r>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790968" y="1331476"/>
                <a:ext cx="3589344" cy="4278094"/>
              </a:xfrm>
              <a:prstGeom prst="rect">
                <a:avLst/>
              </a:prstGeom>
              <a:blipFill rotWithShape="1">
                <a:blip r:embed="rId4"/>
                <a:stretch>
                  <a:fillRect l="-1019" t="-427" b="-855"/>
                </a:stretch>
              </a:blipFill>
            </p:spPr>
            <p:txBody>
              <a:bodyPr/>
              <a:lstStyle/>
              <a:p>
                <a:r>
                  <a:rPr lang="en-GB">
                    <a:noFill/>
                  </a:rPr>
                  <a:t> </a:t>
                </a:r>
              </a:p>
            </p:txBody>
          </p:sp>
        </mc:Fallback>
      </mc:AlternateContent>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968" y="1005422"/>
            <a:ext cx="33718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39" y="5661248"/>
            <a:ext cx="71342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647027" y="648098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4" name="Rectangle 23"/>
          <p:cNvSpPr/>
          <p:nvPr/>
        </p:nvSpPr>
        <p:spPr>
          <a:xfrm>
            <a:off x="7953914" y="648098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5" name="Rectangle 24"/>
          <p:cNvSpPr/>
          <p:nvPr/>
        </p:nvSpPr>
        <p:spPr>
          <a:xfrm>
            <a:off x="8244408" y="648098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Tree>
    <p:extLst>
      <p:ext uri="{BB962C8B-B14F-4D97-AF65-F5344CB8AC3E}">
        <p14:creationId xmlns:p14="http://schemas.microsoft.com/office/powerpoint/2010/main" val="3173601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605" y="103286"/>
            <a:ext cx="7360256" cy="4801314"/>
          </a:xfrm>
          <a:prstGeom prst="rect">
            <a:avLst/>
          </a:prstGeom>
          <a:noFill/>
        </p:spPr>
        <p:txBody>
          <a:bodyPr wrap="square" rtlCol="0">
            <a:spAutoFit/>
          </a:bodyPr>
          <a:lstStyle/>
          <a:p>
            <a:r>
              <a:rPr lang="en-US" b="1" dirty="0" smtClean="0"/>
              <a:t>Chapter 4 – Part A  </a:t>
            </a:r>
          </a:p>
          <a:p>
            <a:r>
              <a:rPr lang="en-US" sz="1600" b="1" dirty="0" smtClean="0"/>
              <a:t>See example 1</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r>
              <a:rPr lang="en-US" sz="1600" b="1" dirty="0" smtClean="0"/>
              <a:t>See example 2</a:t>
            </a:r>
          </a:p>
          <a:p>
            <a:endParaRPr lang="en-US" sz="1600" b="1" dirty="0"/>
          </a:p>
          <a:p>
            <a:endParaRPr lang="en-US" sz="1600" b="1" dirty="0" smtClean="0"/>
          </a:p>
          <a:p>
            <a:r>
              <a:rPr lang="en-US" sz="1600" b="1" dirty="0" smtClean="0"/>
              <a:t>See example 3</a:t>
            </a:r>
          </a:p>
          <a:p>
            <a:endParaRPr lang="en-US" sz="1600" b="1" dirty="0"/>
          </a:p>
          <a:p>
            <a:endParaRPr lang="en-US" sz="1600" b="1" dirty="0" smtClean="0"/>
          </a:p>
          <a:p>
            <a:r>
              <a:rPr lang="en-US" sz="1600" b="1" dirty="0" smtClean="0"/>
              <a:t>See example 4</a:t>
            </a:r>
            <a:endParaRPr lang="en-US" sz="1600" b="1" dirty="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8177316" y="104461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456416" y="105176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47027" y="26644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Rectangle 9"/>
          <p:cNvSpPr/>
          <p:nvPr/>
        </p:nvSpPr>
        <p:spPr>
          <a:xfrm>
            <a:off x="7647027" y="231619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027" y="300990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5" name="Rectangle 14"/>
          <p:cNvSpPr/>
          <p:nvPr/>
        </p:nvSpPr>
        <p:spPr>
          <a:xfrm>
            <a:off x="7912172" y="104943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105064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0" y="692696"/>
            <a:ext cx="7360256" cy="15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0" y="2285045"/>
            <a:ext cx="71056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80" y="3356992"/>
            <a:ext cx="76676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92" y="3594348"/>
            <a:ext cx="69342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980" y="4077072"/>
            <a:ext cx="53816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95" y="4865563"/>
            <a:ext cx="69913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176211" y="139241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8455311" y="139956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911067" y="139723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645922" y="139843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175106" y="185186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454206" y="185900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909962" y="185668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644817" y="185788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8174002" y="266022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8453102" y="265341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908858" y="266504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643713" y="266625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8172898" y="360816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451998" y="360135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907754" y="361298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7642609" y="361418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171794" y="51143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906650" y="511918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641505" y="512039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8170689" y="543424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905545" y="543907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640400" y="544027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8183540" y="574017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918396" y="574499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653251" y="574619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182436" y="606005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917292" y="606487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652147" y="606607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906649" y="407243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641504" y="407363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05544" y="437835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640399" y="437956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83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5416868"/>
          </a:xfrm>
          <a:prstGeom prst="rect">
            <a:avLst/>
          </a:prstGeom>
          <a:noFill/>
        </p:spPr>
        <p:txBody>
          <a:bodyPr wrap="square" rtlCol="0">
            <a:spAutoFit/>
          </a:bodyPr>
          <a:lstStyle/>
          <a:p>
            <a:r>
              <a:rPr lang="en-US" b="1" dirty="0" smtClean="0"/>
              <a:t>Chapter 4 – Part B Looks at logarithms with different bases.  </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600" b="1" dirty="0" smtClean="0"/>
              <a:t>See example 5</a:t>
            </a:r>
          </a:p>
          <a:p>
            <a:endParaRPr lang="en-US" sz="1600" b="1" dirty="0"/>
          </a:p>
          <a:p>
            <a:endParaRPr lang="en-US" sz="1600" b="1" dirty="0" smtClean="0"/>
          </a:p>
          <a:p>
            <a:endParaRPr lang="en-US" sz="1600" b="1" dirty="0"/>
          </a:p>
          <a:p>
            <a:endParaRPr lang="en-US" sz="1600" b="1" dirty="0" smtClean="0"/>
          </a:p>
          <a:p>
            <a:endParaRPr lang="en-US" sz="1600" b="1" dirty="0" smtClean="0"/>
          </a:p>
          <a:p>
            <a:r>
              <a:rPr lang="en-US" sz="1600" b="1" dirty="0" smtClean="0"/>
              <a:t>See example 6 – </a:t>
            </a:r>
            <a:r>
              <a:rPr lang="en-US" sz="1400" b="1" dirty="0" smtClean="0"/>
              <a:t>Hint: get all numbers as single exponents with the base the same as the log.</a:t>
            </a:r>
            <a:endParaRPr lang="en-US" sz="1400" b="1" dirty="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940082" y="426862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198687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219182" y="426944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Rectangle 9"/>
          <p:cNvSpPr/>
          <p:nvPr/>
        </p:nvSpPr>
        <p:spPr>
          <a:xfrm>
            <a:off x="7647027" y="245576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47027" y="427027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027" y="300990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5" name="Rectangle 14"/>
          <p:cNvSpPr/>
          <p:nvPr/>
        </p:nvSpPr>
        <p:spPr>
          <a:xfrm>
            <a:off x="7647027" y="149605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105064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5" y="404664"/>
            <a:ext cx="7511685" cy="4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92219"/>
            <a:ext cx="3352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687" y="992219"/>
            <a:ext cx="3238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6" name="TextBox 15"/>
              <p:cNvSpPr txBox="1"/>
              <p:nvPr/>
            </p:nvSpPr>
            <p:spPr>
              <a:xfrm>
                <a:off x="3790968" y="1568741"/>
                <a:ext cx="3589344" cy="1323439"/>
              </a:xfrm>
              <a:prstGeom prst="rect">
                <a:avLst/>
              </a:prstGeom>
              <a:noFill/>
            </p:spPr>
            <p:txBody>
              <a:bodyPr wrap="square" rtlCol="0">
                <a:spAutoFit/>
              </a:bodyPr>
              <a:lstStyle/>
              <a:p>
                <a:r>
                  <a:rPr lang="en-US" sz="1600" dirty="0" smtClean="0"/>
                  <a:t>Note &amp; understand </a:t>
                </a:r>
                <a:r>
                  <a:rPr lang="en-US" sz="1600" dirty="0" err="1" smtClean="0"/>
                  <a:t>a</a:t>
                </a:r>
                <a:r>
                  <a:rPr lang="en-US" sz="1600" dirty="0" smtClean="0"/>
                  <a:t> </a:t>
                </a:r>
                <a:r>
                  <a:rPr lang="en-US" sz="1600" baseline="30000" dirty="0" smtClean="0"/>
                  <a:t>log</a:t>
                </a:r>
                <a14:m>
                  <m:oMath xmlns:m="http://schemas.openxmlformats.org/officeDocument/2006/math">
                    <m:r>
                      <a:rPr lang="en-US" sz="1600" b="0" i="1" baseline="30000" smtClean="0">
                        <a:latin typeface="Cambria Math"/>
                      </a:rPr>
                      <m:t>𝑎</m:t>
                    </m:r>
                  </m:oMath>
                </a14:m>
                <a:r>
                  <a:rPr lang="en-US" sz="1600" baseline="30000" dirty="0" smtClean="0"/>
                  <a:t> x </a:t>
                </a:r>
                <a:r>
                  <a:rPr lang="en-US" sz="1600" dirty="0" smtClean="0"/>
                  <a:t>= x</a:t>
                </a:r>
              </a:p>
              <a:p>
                <a:endParaRPr lang="en-US" sz="1600" dirty="0" smtClean="0"/>
              </a:p>
              <a:p>
                <a:r>
                  <a:rPr lang="en-US" sz="1600" dirty="0"/>
                  <a:t> </a:t>
                </a:r>
                <a:r>
                  <a:rPr lang="en-US" sz="1600" dirty="0" smtClean="0"/>
                  <a:t>                                   log</a:t>
                </a:r>
                <a14:m>
                  <m:oMath xmlns:m="http://schemas.openxmlformats.org/officeDocument/2006/math">
                    <m:r>
                      <a:rPr lang="en-US" sz="1600" b="0" i="1" baseline="-25000" smtClean="0">
                        <a:latin typeface="Cambria Math"/>
                      </a:rPr>
                      <m:t>𝑎</m:t>
                    </m:r>
                  </m:oMath>
                </a14:m>
                <a:r>
                  <a:rPr lang="en-US" sz="1600" dirty="0" smtClean="0"/>
                  <a:t> a</a:t>
                </a:r>
                <a:r>
                  <a:rPr lang="en-US" sz="1600" baseline="30000" dirty="0" smtClean="0"/>
                  <a:t>x </a:t>
                </a:r>
                <a:r>
                  <a:rPr lang="en-US" sz="1600" dirty="0" smtClean="0"/>
                  <a:t>= a</a:t>
                </a:r>
              </a:p>
              <a:p>
                <a:endParaRPr lang="en-US" sz="1600" dirty="0"/>
              </a:p>
              <a:p>
                <a:r>
                  <a:rPr lang="en-US" sz="1600" dirty="0" smtClean="0"/>
                  <a:t>                                     log</a:t>
                </a:r>
                <a14:m>
                  <m:oMath xmlns:m="http://schemas.openxmlformats.org/officeDocument/2006/math">
                    <m:r>
                      <a:rPr lang="en-US" sz="1600" b="0" i="1" baseline="-25000" smtClean="0">
                        <a:latin typeface="Cambria Math"/>
                      </a:rPr>
                      <m:t>𝑎</m:t>
                    </m:r>
                  </m:oMath>
                </a14:m>
                <a:r>
                  <a:rPr lang="en-US" sz="1600" dirty="0" smtClean="0"/>
                  <a:t> a = 1</a:t>
                </a:r>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790968" y="1568741"/>
                <a:ext cx="3589344" cy="1323439"/>
              </a:xfrm>
              <a:prstGeom prst="rect">
                <a:avLst/>
              </a:prstGeom>
              <a:blipFill rotWithShape="1">
                <a:blip r:embed="rId5"/>
                <a:stretch>
                  <a:fillRect b="-4128"/>
                </a:stretch>
              </a:blipFill>
            </p:spPr>
            <p:txBody>
              <a:bodyPr/>
              <a:lstStyle/>
              <a:p>
                <a:r>
                  <a:rPr lang="en-US">
                    <a:noFill/>
                  </a:rPr>
                  <a:t> </a:t>
                </a:r>
              </a:p>
            </p:txBody>
          </p:sp>
        </mc:Fallback>
      </mc:AlternateContent>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827" y="1409868"/>
            <a:ext cx="314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37" y="3978354"/>
            <a:ext cx="367665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014" y="4168854"/>
            <a:ext cx="65722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37" y="4556082"/>
            <a:ext cx="36861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014" y="4775157"/>
            <a:ext cx="60579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05" y="5440236"/>
            <a:ext cx="77152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014" y="5649786"/>
            <a:ext cx="6410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37" y="5964111"/>
            <a:ext cx="6962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938977" y="482577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218077" y="482659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7" name="Rectangle 26"/>
          <p:cNvSpPr/>
          <p:nvPr/>
        </p:nvSpPr>
        <p:spPr>
          <a:xfrm>
            <a:off x="7645922" y="48274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8483221" y="570010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923917" y="57039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8203017" y="570474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1" name="Rectangle 30"/>
          <p:cNvSpPr/>
          <p:nvPr/>
        </p:nvSpPr>
        <p:spPr>
          <a:xfrm>
            <a:off x="7630862" y="570557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496071" y="625725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936767" y="62610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8215867" y="626188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5" name="Rectangle 34"/>
          <p:cNvSpPr/>
          <p:nvPr/>
        </p:nvSpPr>
        <p:spPr>
          <a:xfrm>
            <a:off x="7643712" y="626272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516655" y="3000702"/>
            <a:ext cx="2567716" cy="369332"/>
          </a:xfrm>
          <a:prstGeom prst="rect">
            <a:avLst/>
          </a:prstGeom>
          <a:noFill/>
        </p:spPr>
        <p:txBody>
          <a:bodyPr wrap="square" rtlCol="0">
            <a:spAutoFit/>
          </a:bodyPr>
          <a:lstStyle/>
          <a:p>
            <a:r>
              <a:rPr lang="en-US" dirty="0" smtClean="0">
                <a:solidFill>
                  <a:srgbClr val="FF0000"/>
                </a:solidFill>
              </a:rPr>
              <a:t>fix</a:t>
            </a:r>
            <a:endParaRPr lang="en-US" dirty="0">
              <a:solidFill>
                <a:srgbClr val="FF0000"/>
              </a:solidFill>
            </a:endParaRPr>
          </a:p>
        </p:txBody>
      </p:sp>
    </p:spTree>
    <p:extLst>
      <p:ext uri="{BB962C8B-B14F-4D97-AF65-F5344CB8AC3E}">
        <p14:creationId xmlns:p14="http://schemas.microsoft.com/office/powerpoint/2010/main" val="416623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40208"/>
            <a:ext cx="7360256" cy="5878532"/>
          </a:xfrm>
          <a:prstGeom prst="rect">
            <a:avLst/>
          </a:prstGeom>
          <a:noFill/>
        </p:spPr>
        <p:txBody>
          <a:bodyPr wrap="square" rtlCol="0">
            <a:spAutoFit/>
          </a:bodyPr>
          <a:lstStyle/>
          <a:p>
            <a:r>
              <a:rPr lang="en-US" b="1" dirty="0" smtClean="0"/>
              <a:t>Chapter 4 – Part B  </a:t>
            </a:r>
          </a:p>
          <a:p>
            <a:endParaRPr lang="en-US" b="1" dirty="0"/>
          </a:p>
          <a:p>
            <a:endParaRPr lang="en-US" b="1" dirty="0" smtClean="0"/>
          </a:p>
          <a:p>
            <a:endParaRPr lang="en-US" b="1" dirty="0"/>
          </a:p>
          <a:p>
            <a:endParaRPr lang="en-US" b="1" dirty="0" smtClean="0"/>
          </a:p>
          <a:p>
            <a:endParaRPr lang="en-US" dirty="0"/>
          </a:p>
          <a:p>
            <a:endParaRPr lang="en-US" dirty="0" smtClean="0"/>
          </a:p>
          <a:p>
            <a:r>
              <a:rPr lang="en-US" b="1" dirty="0" smtClean="0"/>
              <a:t>Chapter 4 – Part C. </a:t>
            </a:r>
            <a:r>
              <a:rPr lang="en-US" sz="1600" b="1" dirty="0" smtClean="0"/>
              <a:t>They are in the formula booklet but know how to use them.</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r>
              <a:rPr lang="en-US" sz="1600" dirty="0" smtClean="0"/>
              <a:t>Note:    1 = </a:t>
            </a:r>
            <a:r>
              <a:rPr lang="en-US" sz="1600" dirty="0" err="1" smtClean="0"/>
              <a:t>log</a:t>
            </a:r>
            <a:r>
              <a:rPr lang="en-US" sz="1600" baseline="-25000" dirty="0" err="1" smtClean="0"/>
              <a:t>a</a:t>
            </a:r>
            <a:r>
              <a:rPr lang="en-US" sz="1600" dirty="0" smtClean="0"/>
              <a:t> a</a:t>
            </a:r>
            <a:r>
              <a:rPr lang="en-US" sz="1600" dirty="0"/>
              <a:t> </a:t>
            </a:r>
            <a:r>
              <a:rPr lang="en-US" sz="1600" dirty="0" smtClean="0"/>
              <a:t>        2 = 2log</a:t>
            </a:r>
            <a:r>
              <a:rPr lang="en-US" sz="1600" baseline="-25000" dirty="0" smtClean="0"/>
              <a:t>a</a:t>
            </a:r>
            <a:r>
              <a:rPr lang="en-US" sz="1600" dirty="0" smtClean="0"/>
              <a:t> a = </a:t>
            </a:r>
            <a:r>
              <a:rPr lang="en-US" sz="1600" dirty="0" err="1" smtClean="0"/>
              <a:t>log</a:t>
            </a:r>
            <a:r>
              <a:rPr lang="en-US" sz="1600" baseline="-25000" dirty="0" err="1" smtClean="0"/>
              <a:t>a</a:t>
            </a:r>
            <a:r>
              <a:rPr lang="en-US" sz="1600" dirty="0" smtClean="0"/>
              <a:t> a</a:t>
            </a:r>
            <a:r>
              <a:rPr lang="en-US" sz="1600" baseline="30000" dirty="0" smtClean="0"/>
              <a:t>2</a:t>
            </a:r>
            <a:r>
              <a:rPr lang="en-US" sz="1600" dirty="0" smtClean="0"/>
              <a:t>       3 = 3log</a:t>
            </a:r>
            <a:r>
              <a:rPr lang="en-US" sz="1600" baseline="-25000" dirty="0" smtClean="0"/>
              <a:t>a</a:t>
            </a:r>
            <a:r>
              <a:rPr lang="en-US" sz="1600" dirty="0" smtClean="0"/>
              <a:t> a = </a:t>
            </a:r>
            <a:r>
              <a:rPr lang="en-US" sz="1600" dirty="0" err="1" smtClean="0"/>
              <a:t>log</a:t>
            </a:r>
            <a:r>
              <a:rPr lang="en-US" sz="1600" baseline="-25000" dirty="0" err="1" smtClean="0"/>
              <a:t>a</a:t>
            </a:r>
            <a:r>
              <a:rPr lang="en-US" sz="1600" dirty="0" smtClean="0"/>
              <a:t> a</a:t>
            </a:r>
            <a:r>
              <a:rPr lang="en-US" sz="1600" baseline="30000" dirty="0" smtClean="0"/>
              <a:t>3          </a:t>
            </a:r>
            <a:r>
              <a:rPr lang="en-US" sz="1600" dirty="0" smtClean="0"/>
              <a:t>q = </a:t>
            </a:r>
            <a:r>
              <a:rPr lang="en-US" sz="1600" dirty="0" err="1"/>
              <a:t>q</a:t>
            </a:r>
            <a:r>
              <a:rPr lang="en-US" sz="1600" dirty="0" err="1" smtClean="0"/>
              <a:t>log</a:t>
            </a:r>
            <a:r>
              <a:rPr lang="en-US" sz="1600" baseline="-25000" dirty="0" err="1" smtClean="0"/>
              <a:t>a</a:t>
            </a:r>
            <a:r>
              <a:rPr lang="en-US" sz="1600" dirty="0" smtClean="0"/>
              <a:t> a = </a:t>
            </a:r>
            <a:r>
              <a:rPr lang="en-US" sz="1600" dirty="0" err="1" smtClean="0"/>
              <a:t>log</a:t>
            </a:r>
            <a:r>
              <a:rPr lang="en-US" sz="1600" baseline="-25000" dirty="0" err="1" smtClean="0"/>
              <a:t>a</a:t>
            </a:r>
            <a:r>
              <a:rPr lang="en-US" sz="1600" dirty="0" smtClean="0"/>
              <a:t> </a:t>
            </a:r>
            <a:r>
              <a:rPr lang="en-US" sz="1600" dirty="0" err="1" smtClean="0"/>
              <a:t>a</a:t>
            </a:r>
            <a:r>
              <a:rPr lang="en-US" sz="1600" baseline="30000" dirty="0" err="1"/>
              <a:t>q</a:t>
            </a:r>
            <a:endParaRPr lang="en-US" sz="1600" baseline="30000" dirty="0" smtClean="0"/>
          </a:p>
          <a:p>
            <a:r>
              <a:rPr lang="en-US" sz="1600" b="1" dirty="0" smtClean="0"/>
              <a:t>See examples 7 &amp; 8. Sometimes you can express the number as an exponent with the same base as the log, e.g. </a:t>
            </a:r>
            <a:r>
              <a:rPr lang="en-US" sz="1600" dirty="0" smtClean="0"/>
              <a:t>log</a:t>
            </a:r>
            <a:r>
              <a:rPr lang="en-US" sz="1600" baseline="-25000" dirty="0"/>
              <a:t>7</a:t>
            </a:r>
            <a:r>
              <a:rPr lang="en-US" sz="1600" dirty="0" smtClean="0"/>
              <a:t> 49 = log</a:t>
            </a:r>
            <a:r>
              <a:rPr lang="en-US" sz="1600" baseline="-25000" dirty="0" smtClean="0"/>
              <a:t>7</a:t>
            </a:r>
            <a:r>
              <a:rPr lang="en-US" sz="1600" dirty="0" smtClean="0"/>
              <a:t> 7</a:t>
            </a:r>
            <a:r>
              <a:rPr lang="en-US" sz="1600" baseline="30000" dirty="0" smtClean="0"/>
              <a:t>2</a:t>
            </a:r>
            <a:r>
              <a:rPr lang="en-US" sz="1600" dirty="0" smtClean="0"/>
              <a:t> = 2 log</a:t>
            </a:r>
            <a:r>
              <a:rPr lang="en-US" sz="1600" baseline="-25000" dirty="0" smtClean="0"/>
              <a:t>7</a:t>
            </a:r>
            <a:r>
              <a:rPr lang="en-US" sz="1600" dirty="0" smtClean="0"/>
              <a:t> 7 = 2. </a:t>
            </a:r>
          </a:p>
          <a:p>
            <a:endParaRPr lang="en-US" dirty="0"/>
          </a:p>
          <a:p>
            <a:endParaRPr lang="en-US" dirty="0" smtClean="0"/>
          </a:p>
          <a:p>
            <a:endParaRPr lang="en-US" dirty="0"/>
          </a:p>
          <a:p>
            <a:endParaRPr lang="en-US" dirty="0"/>
          </a:p>
        </p:txBody>
      </p:sp>
      <p:sp>
        <p:nvSpPr>
          <p:cNvPr id="5" name="TextBox 4"/>
          <p:cNvSpPr txBox="1"/>
          <p:nvPr/>
        </p:nvSpPr>
        <p:spPr>
          <a:xfrm>
            <a:off x="7270544" y="95577"/>
            <a:ext cx="1805181"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647027" y="179828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41641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191271" y="179910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Rectangle 9"/>
          <p:cNvSpPr/>
          <p:nvPr/>
        </p:nvSpPr>
        <p:spPr>
          <a:xfrm>
            <a:off x="7912172" y="179979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47027" y="457732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470371" y="17956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5" name="Rectangle 14"/>
          <p:cNvSpPr/>
          <p:nvPr/>
        </p:nvSpPr>
        <p:spPr>
          <a:xfrm>
            <a:off x="7647027" y="138440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79942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15" y="507716"/>
            <a:ext cx="7307282" cy="52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34" y="1063174"/>
            <a:ext cx="72390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54" y="1646397"/>
            <a:ext cx="68008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0960"/>
            <a:ext cx="7524130" cy="4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15" y="2780928"/>
            <a:ext cx="5181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815" y="5239391"/>
            <a:ext cx="67341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289" y="5823692"/>
            <a:ext cx="59912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454" y="6141293"/>
            <a:ext cx="71151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12605" y="4879351"/>
            <a:ext cx="1584176" cy="261610"/>
          </a:xfrm>
          <a:prstGeom prst="rect">
            <a:avLst/>
          </a:prstGeom>
          <a:noFill/>
        </p:spPr>
        <p:txBody>
          <a:bodyPr wrap="square" rtlCol="0">
            <a:spAutoFit/>
          </a:bodyPr>
          <a:lstStyle/>
          <a:p>
            <a:r>
              <a:rPr lang="en-US" sz="1100" dirty="0" smtClean="0"/>
              <a:t>Same base</a:t>
            </a:r>
            <a:endParaRPr lang="en-GB" sz="1100" dirty="0"/>
          </a:p>
        </p:txBody>
      </p:sp>
      <p:cxnSp>
        <p:nvCxnSpPr>
          <p:cNvPr id="7" name="Straight Arrow Connector 6"/>
          <p:cNvCxnSpPr/>
          <p:nvPr/>
        </p:nvCxnSpPr>
        <p:spPr>
          <a:xfrm flipH="1" flipV="1">
            <a:off x="3485280" y="4797152"/>
            <a:ext cx="498933" cy="213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612791" y="4736548"/>
            <a:ext cx="371422" cy="273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04121" y="79309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6" name="Rectangle 25"/>
          <p:cNvSpPr/>
          <p:nvPr/>
        </p:nvSpPr>
        <p:spPr>
          <a:xfrm>
            <a:off x="7925022" y="79378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8483221" y="78965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8" name="Rectangle 27"/>
          <p:cNvSpPr/>
          <p:nvPr/>
        </p:nvSpPr>
        <p:spPr>
          <a:xfrm>
            <a:off x="8204121" y="137927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9" name="Rectangle 28"/>
          <p:cNvSpPr/>
          <p:nvPr/>
        </p:nvSpPr>
        <p:spPr>
          <a:xfrm>
            <a:off x="7925022" y="13799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8483221" y="137584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1" name="Rectangle 30"/>
          <p:cNvSpPr/>
          <p:nvPr/>
        </p:nvSpPr>
        <p:spPr>
          <a:xfrm>
            <a:off x="7925022" y="548256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2" name="Rectangle 31"/>
          <p:cNvSpPr/>
          <p:nvPr/>
        </p:nvSpPr>
        <p:spPr>
          <a:xfrm>
            <a:off x="7645923" y="548325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8204122" y="547912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4" name="Rectangle 33"/>
          <p:cNvSpPr/>
          <p:nvPr/>
        </p:nvSpPr>
        <p:spPr>
          <a:xfrm>
            <a:off x="7923918" y="583035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5" name="Rectangle 34"/>
          <p:cNvSpPr/>
          <p:nvPr/>
        </p:nvSpPr>
        <p:spPr>
          <a:xfrm>
            <a:off x="7644819" y="583104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203018" y="582692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7" name="Rectangle 36"/>
          <p:cNvSpPr/>
          <p:nvPr/>
        </p:nvSpPr>
        <p:spPr>
          <a:xfrm>
            <a:off x="7923918" y="615136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8" name="Rectangle 37"/>
          <p:cNvSpPr/>
          <p:nvPr/>
        </p:nvSpPr>
        <p:spPr>
          <a:xfrm>
            <a:off x="7644819" y="615205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8203018" y="614792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40" name="Rectangle 39"/>
          <p:cNvSpPr/>
          <p:nvPr/>
        </p:nvSpPr>
        <p:spPr>
          <a:xfrm>
            <a:off x="8035557" y="648632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41" name="Rectangle 40"/>
          <p:cNvSpPr/>
          <p:nvPr/>
        </p:nvSpPr>
        <p:spPr>
          <a:xfrm>
            <a:off x="7756458" y="648701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314657" y="648288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Tree>
    <p:extLst>
      <p:ext uri="{BB962C8B-B14F-4D97-AF65-F5344CB8AC3E}">
        <p14:creationId xmlns:p14="http://schemas.microsoft.com/office/powerpoint/2010/main" val="2765578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16" y="140208"/>
            <a:ext cx="7360256" cy="5786199"/>
          </a:xfrm>
          <a:prstGeom prst="rect">
            <a:avLst/>
          </a:prstGeom>
          <a:noFill/>
        </p:spPr>
        <p:txBody>
          <a:bodyPr wrap="square" rtlCol="0">
            <a:spAutoFit/>
          </a:bodyPr>
          <a:lstStyle/>
          <a:p>
            <a:r>
              <a:rPr lang="en-US" b="1" dirty="0" smtClean="0"/>
              <a:t>Chapter 4 – Part C. Laws of Logs cont. </a:t>
            </a:r>
          </a:p>
          <a:p>
            <a:endParaRPr lang="en-US" b="1" dirty="0"/>
          </a:p>
          <a:p>
            <a:endParaRPr lang="en-US" b="1" dirty="0" smtClean="0"/>
          </a:p>
          <a:p>
            <a:endParaRPr lang="en-US" b="1" dirty="0"/>
          </a:p>
          <a:p>
            <a:r>
              <a:rPr lang="en-US" sz="1600" b="1" dirty="0" smtClean="0"/>
              <a:t>Hint: Form exponents with the same base, then apply index laws to simplify.</a:t>
            </a:r>
          </a:p>
          <a:p>
            <a:endParaRPr lang="en-US" sz="1600" b="1" dirty="0"/>
          </a:p>
          <a:p>
            <a:endParaRPr lang="en-US" sz="1600" b="1" dirty="0" smtClean="0"/>
          </a:p>
          <a:p>
            <a:endParaRPr lang="en-US" sz="1600" b="1" dirty="0"/>
          </a:p>
          <a:p>
            <a:r>
              <a:rPr lang="en-US" sz="1600" b="1" dirty="0" smtClean="0"/>
              <a:t>See example 9</a:t>
            </a:r>
            <a:r>
              <a:rPr lang="en-US" b="1" dirty="0" smtClean="0"/>
              <a:t> </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7298454" y="95577"/>
            <a:ext cx="1777271"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8233136" y="70965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190312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205227" y="189680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Rectangle 9"/>
          <p:cNvSpPr/>
          <p:nvPr/>
        </p:nvSpPr>
        <p:spPr>
          <a:xfrm>
            <a:off x="7926127" y="189749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940082" y="221863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027" y="221437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7" name="Rectangle 16"/>
          <p:cNvSpPr/>
          <p:nvPr/>
        </p:nvSpPr>
        <p:spPr>
          <a:xfrm>
            <a:off x="8233137" y="222600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940082" y="71447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71567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170"/>
            <a:ext cx="72866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46211"/>
            <a:ext cx="7471096" cy="70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564409"/>
            <a:ext cx="10953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11" y="2806288"/>
            <a:ext cx="69246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190875"/>
            <a:ext cx="586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211" y="3604480"/>
            <a:ext cx="48291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05046" y="3604480"/>
            <a:ext cx="1992840" cy="1446550"/>
          </a:xfrm>
          <a:prstGeom prst="rect">
            <a:avLst/>
          </a:prstGeom>
          <a:noFill/>
        </p:spPr>
        <p:txBody>
          <a:bodyPr wrap="square" rtlCol="0">
            <a:spAutoFit/>
          </a:bodyPr>
          <a:lstStyle/>
          <a:p>
            <a:r>
              <a:rPr lang="en-US" sz="1100" b="1" dirty="0" smtClean="0"/>
              <a:t>0.2 = 0.222222222222… If you put 0.22222222… into your calculator 15+ time and press = then it gives it to you as a fraction. This works for most recurring decimals. For the graphics calculator use the fraction button.</a:t>
            </a:r>
            <a:endParaRPr lang="en-GB" sz="1100" b="1" dirty="0"/>
          </a:p>
        </p:txBody>
      </p:sp>
      <p:cxnSp>
        <p:nvCxnSpPr>
          <p:cNvPr id="7" name="Straight Connector 6"/>
          <p:cNvCxnSpPr/>
          <p:nvPr/>
        </p:nvCxnSpPr>
        <p:spPr>
          <a:xfrm>
            <a:off x="5404338" y="3667125"/>
            <a:ext cx="70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074524"/>
            <a:ext cx="5205045" cy="96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331" y="5014542"/>
            <a:ext cx="662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8232031" y="108536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938977" y="109018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645922" y="109138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218076" y="281600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925022" y="28208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631967" y="282202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189061" y="359645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896007" y="360127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602952" y="360247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187956" y="460021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894902" y="460503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7601847" y="460624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186852" y="546441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893798" y="546923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600743" y="547043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847174" y="481446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617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4247317"/>
          </a:xfrm>
          <a:prstGeom prst="rect">
            <a:avLst/>
          </a:prstGeom>
          <a:noFill/>
        </p:spPr>
        <p:txBody>
          <a:bodyPr wrap="square" rtlCol="0">
            <a:spAutoFit/>
          </a:bodyPr>
          <a:lstStyle/>
          <a:p>
            <a:r>
              <a:rPr lang="en-US" b="1" dirty="0" smtClean="0"/>
              <a:t>Chapter 4 – Part C.2. This is about changing equations into logarithmic equations and logarithmic equations into standard equations. </a:t>
            </a:r>
          </a:p>
          <a:p>
            <a:r>
              <a:rPr lang="en-US" sz="1600" b="1" dirty="0" smtClean="0"/>
              <a:t>See example 10 &amp; 11.</a:t>
            </a:r>
            <a:r>
              <a:rPr lang="en-US" b="1" dirty="0" smtClean="0"/>
              <a:t> </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8216797" y="139736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492153" y="140303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942891" y="241317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Rectangle 9"/>
          <p:cNvSpPr/>
          <p:nvPr/>
        </p:nvSpPr>
        <p:spPr>
          <a:xfrm>
            <a:off x="7647027" y="241317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942891" y="139736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139700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0" y="1016008"/>
            <a:ext cx="70770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0" y="3119148"/>
            <a:ext cx="48672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0" y="4109748"/>
            <a:ext cx="7477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8216797" y="184021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492153" y="184588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942891" y="184021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647027" y="183985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942891" y="26748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3" name="Rectangle 22"/>
          <p:cNvSpPr/>
          <p:nvPr/>
        </p:nvSpPr>
        <p:spPr>
          <a:xfrm>
            <a:off x="7647027" y="267482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216797" y="389126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942891" y="389126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647027" y="389090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8216797" y="44235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942891" y="44235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647027" y="442320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2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0" y="103286"/>
            <a:ext cx="7360256" cy="3693319"/>
          </a:xfrm>
          <a:prstGeom prst="rect">
            <a:avLst/>
          </a:prstGeom>
          <a:noFill/>
        </p:spPr>
        <p:txBody>
          <a:bodyPr wrap="square" rtlCol="0">
            <a:spAutoFit/>
          </a:bodyPr>
          <a:lstStyle/>
          <a:p>
            <a:r>
              <a:rPr lang="en-US" b="1" dirty="0" smtClean="0"/>
              <a:t>Chapter 4 – Part D. </a:t>
            </a:r>
            <a:r>
              <a:rPr lang="en-US" sz="1600" b="1" dirty="0" smtClean="0"/>
              <a:t>Make sure you understand every point that is made below.</a:t>
            </a:r>
            <a:r>
              <a:rPr lang="en-US" b="1" dirty="0" smtClean="0"/>
              <a:t>  </a:t>
            </a:r>
          </a:p>
          <a:p>
            <a:endParaRPr lang="en-US" b="1" dirty="0"/>
          </a:p>
          <a:p>
            <a:endParaRPr lang="en-US" b="1" dirty="0" smtClean="0"/>
          </a:p>
          <a:p>
            <a:endParaRPr lang="en-US" b="1" dirty="0"/>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r>
              <a:rPr lang="en-US" sz="1600" dirty="0" smtClean="0"/>
              <a:t>graph</a:t>
            </a:r>
            <a:endParaRPr lang="en-US" sz="1600" dirty="0"/>
          </a:p>
          <a:p>
            <a:r>
              <a:rPr lang="en-US" dirty="0"/>
              <a:t> </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647027" y="174245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47027" y="209852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47027" y="245506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2" name="Rectangle 11"/>
          <p:cNvSpPr/>
          <p:nvPr/>
        </p:nvSpPr>
        <p:spPr>
          <a:xfrm>
            <a:off x="7647027" y="434006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027" y="287033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7" name="Rectangle 16"/>
          <p:cNvSpPr/>
          <p:nvPr/>
        </p:nvSpPr>
        <p:spPr>
          <a:xfrm>
            <a:off x="7647027" y="510108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120416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0" y="377833"/>
            <a:ext cx="73152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645922" y="314834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9" name="Rectangle 18"/>
          <p:cNvSpPr/>
          <p:nvPr/>
        </p:nvSpPr>
        <p:spPr>
          <a:xfrm>
            <a:off x="7658772" y="344031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0" name="Rectangle 19"/>
          <p:cNvSpPr/>
          <p:nvPr/>
        </p:nvSpPr>
        <p:spPr>
          <a:xfrm>
            <a:off x="7657667" y="371832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1" name="Rectangle 20"/>
          <p:cNvSpPr/>
          <p:nvPr/>
        </p:nvSpPr>
        <p:spPr>
          <a:xfrm>
            <a:off x="7656562" y="403820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2" name="Rectangle 21"/>
          <p:cNvSpPr/>
          <p:nvPr/>
        </p:nvSpPr>
        <p:spPr>
          <a:xfrm>
            <a:off x="7645922" y="464598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2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0" y="1743075"/>
            <a:ext cx="69151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0840" y="110952"/>
            <a:ext cx="7360256" cy="3554819"/>
          </a:xfrm>
          <a:prstGeom prst="rect">
            <a:avLst/>
          </a:prstGeom>
          <a:noFill/>
        </p:spPr>
        <p:txBody>
          <a:bodyPr wrap="square" rtlCol="0">
            <a:spAutoFit/>
          </a:bodyPr>
          <a:lstStyle/>
          <a:p>
            <a:r>
              <a:rPr lang="en-US" b="1" dirty="0" smtClean="0"/>
              <a:t>Chapter 4 – Part D.1</a:t>
            </a:r>
          </a:p>
          <a:p>
            <a:r>
              <a:rPr lang="en-US" sz="1600" b="1" dirty="0" smtClean="0"/>
              <a:t>See example 12</a:t>
            </a:r>
            <a:r>
              <a:rPr lang="en-US" b="1" dirty="0" smtClean="0"/>
              <a:t> </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sz="2900" b="1" dirty="0"/>
          </a:p>
          <a:p>
            <a:r>
              <a:rPr lang="en-US" sz="1600" b="1" dirty="0" smtClean="0"/>
              <a:t>See example 13</a:t>
            </a:r>
          </a:p>
        </p:txBody>
      </p:sp>
      <p:sp>
        <p:nvSpPr>
          <p:cNvPr id="5" name="TextBox 4"/>
          <p:cNvSpPr txBox="1"/>
          <p:nvPr/>
        </p:nvSpPr>
        <p:spPr>
          <a:xfrm>
            <a:off x="7524130" y="95577"/>
            <a:ext cx="1551595" cy="7294305"/>
          </a:xfrm>
          <a:prstGeom prst="rect">
            <a:avLst/>
          </a:prstGeom>
          <a:noFill/>
        </p:spPr>
        <p:txBody>
          <a:bodyPr wrap="square" rtlCol="0">
            <a:spAutoFit/>
          </a:bodyPr>
          <a:lstStyle/>
          <a:p>
            <a:r>
              <a:rPr lang="en-US" dirty="0" smtClean="0"/>
              <a:t>I can do or understand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7926127" y="124001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470371" y="124716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47027" y="397718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191273" y="124483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47027" y="124603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0" y="871483"/>
            <a:ext cx="50482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090" y="1242958"/>
            <a:ext cx="2312006" cy="1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43200" y="871483"/>
            <a:ext cx="4727896" cy="261610"/>
          </a:xfrm>
          <a:prstGeom prst="rect">
            <a:avLst/>
          </a:prstGeom>
          <a:noFill/>
        </p:spPr>
        <p:txBody>
          <a:bodyPr wrap="square" rtlCol="0">
            <a:spAutoFit/>
          </a:bodyPr>
          <a:lstStyle/>
          <a:p>
            <a:r>
              <a:rPr lang="en-US" sz="1100" b="1" dirty="0" smtClean="0"/>
              <a:t>Hint: </a:t>
            </a:r>
            <a:r>
              <a:rPr lang="en-US" sz="1100" b="1" dirty="0"/>
              <a:t>get all numbers as single exponents with the base the same as the </a:t>
            </a:r>
            <a:r>
              <a:rPr lang="en-US" sz="1100" b="1" dirty="0" smtClean="0"/>
              <a:t>log. </a:t>
            </a:r>
            <a:endParaRPr lang="en-GB" sz="1100" b="1" dirty="0"/>
          </a:p>
        </p:txBody>
      </p:sp>
      <p:sp>
        <p:nvSpPr>
          <p:cNvPr id="19" name="TextBox 18"/>
          <p:cNvSpPr txBox="1"/>
          <p:nvPr/>
        </p:nvSpPr>
        <p:spPr>
          <a:xfrm>
            <a:off x="1204467" y="1725258"/>
            <a:ext cx="4727896" cy="261610"/>
          </a:xfrm>
          <a:prstGeom prst="rect">
            <a:avLst/>
          </a:prstGeom>
          <a:noFill/>
        </p:spPr>
        <p:txBody>
          <a:bodyPr wrap="square" rtlCol="0">
            <a:spAutoFit/>
          </a:bodyPr>
          <a:lstStyle/>
          <a:p>
            <a:r>
              <a:rPr lang="en-US" sz="1100" b="1" dirty="0" smtClean="0"/>
              <a:t>Hint: </a:t>
            </a:r>
            <a:r>
              <a:rPr lang="en-US" sz="1100" b="1" dirty="0"/>
              <a:t>get all </a:t>
            </a:r>
            <a:r>
              <a:rPr lang="en-US" sz="1100" b="1" dirty="0" smtClean="0"/>
              <a:t>the exponents in this form </a:t>
            </a:r>
            <a:r>
              <a:rPr lang="en-US" sz="1100" b="1" dirty="0" err="1" smtClean="0"/>
              <a:t>ln</a:t>
            </a:r>
            <a:r>
              <a:rPr lang="en-US" sz="1100" b="1" dirty="0" smtClean="0"/>
              <a:t>(f(x)) – a natural of a function. </a:t>
            </a:r>
            <a:endParaRPr lang="en-GB" sz="1100" b="1" dirty="0"/>
          </a:p>
        </p:txBody>
      </p:sp>
      <p:sp>
        <p:nvSpPr>
          <p:cNvPr id="20" name="TextBox 19"/>
          <p:cNvSpPr txBox="1"/>
          <p:nvPr/>
        </p:nvSpPr>
        <p:spPr>
          <a:xfrm>
            <a:off x="1204467" y="2692132"/>
            <a:ext cx="4727896" cy="261610"/>
          </a:xfrm>
          <a:prstGeom prst="rect">
            <a:avLst/>
          </a:prstGeom>
          <a:noFill/>
        </p:spPr>
        <p:txBody>
          <a:bodyPr wrap="square" rtlCol="0">
            <a:spAutoFit/>
          </a:bodyPr>
          <a:lstStyle/>
          <a:p>
            <a:r>
              <a:rPr lang="en-US" sz="1100" b="1" dirty="0" smtClean="0"/>
              <a:t>Hint: </a:t>
            </a:r>
            <a:r>
              <a:rPr lang="en-US" sz="1100" b="1" dirty="0"/>
              <a:t>get all numbers as single exponents with the base the same as the </a:t>
            </a:r>
            <a:r>
              <a:rPr lang="en-US" sz="1100" b="1" dirty="0" smtClean="0"/>
              <a:t>log. </a:t>
            </a:r>
            <a:endParaRPr lang="en-GB" sz="1100" b="1"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40" y="3680381"/>
            <a:ext cx="72104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925022" y="202047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469266" y="202761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190168" y="202529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645922" y="2026493"/>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923917" y="308005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468161" y="3087206"/>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8189063" y="3084879"/>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644817" y="3086082"/>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201912" y="397216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8746156" y="3979314"/>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8467058" y="3976987"/>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922812" y="3978190"/>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921708" y="458513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8465952" y="459228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186854" y="458995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642608" y="459116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920603" y="487710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8464847" y="4884255"/>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8185749" y="4881928"/>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641503" y="4883131"/>
            <a:ext cx="218486" cy="21848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516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963</Words>
  <Application>Microsoft Office PowerPoint</Application>
  <PresentationFormat>On-screen Show (4:3)</PresentationFormat>
  <Paragraphs>603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Taylor</dc:creator>
  <cp:lastModifiedBy>Matthew Taylor</cp:lastModifiedBy>
  <cp:revision>54</cp:revision>
  <dcterms:created xsi:type="dcterms:W3CDTF">2015-05-13T04:22:50Z</dcterms:created>
  <dcterms:modified xsi:type="dcterms:W3CDTF">2015-05-22T06:09:52Z</dcterms:modified>
</cp:coreProperties>
</file>